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326" r:id="rId2"/>
    <p:sldId id="257" r:id="rId3"/>
    <p:sldId id="285" r:id="rId4"/>
    <p:sldId id="286" r:id="rId5"/>
    <p:sldId id="308" r:id="rId6"/>
    <p:sldId id="309" r:id="rId7"/>
    <p:sldId id="310" r:id="rId8"/>
    <p:sldId id="289" r:id="rId9"/>
    <p:sldId id="290" r:id="rId10"/>
    <p:sldId id="260" r:id="rId11"/>
    <p:sldId id="262" r:id="rId12"/>
    <p:sldId id="263" r:id="rId13"/>
    <p:sldId id="265" r:id="rId14"/>
    <p:sldId id="266" r:id="rId15"/>
    <p:sldId id="267" r:id="rId16"/>
    <p:sldId id="268" r:id="rId17"/>
    <p:sldId id="311" r:id="rId18"/>
    <p:sldId id="312" r:id="rId19"/>
    <p:sldId id="313" r:id="rId20"/>
    <p:sldId id="314" r:id="rId21"/>
    <p:sldId id="270" r:id="rId22"/>
    <p:sldId id="271" r:id="rId23"/>
    <p:sldId id="315" r:id="rId24"/>
    <p:sldId id="272" r:id="rId25"/>
    <p:sldId id="316" r:id="rId26"/>
    <p:sldId id="278" r:id="rId27"/>
    <p:sldId id="279" r:id="rId28"/>
    <p:sldId id="280" r:id="rId29"/>
    <p:sldId id="281" r:id="rId30"/>
    <p:sldId id="282" r:id="rId31"/>
    <p:sldId id="273" r:id="rId32"/>
    <p:sldId id="317" r:id="rId33"/>
    <p:sldId id="318" r:id="rId34"/>
    <p:sldId id="319" r:id="rId35"/>
    <p:sldId id="320" r:id="rId36"/>
    <p:sldId id="321" r:id="rId37"/>
    <p:sldId id="322" r:id="rId38"/>
    <p:sldId id="274" r:id="rId39"/>
    <p:sldId id="275" r:id="rId40"/>
    <p:sldId id="284" r:id="rId41"/>
    <p:sldId id="324" r:id="rId42"/>
    <p:sldId id="325" r:id="rId43"/>
    <p:sldId id="32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773" autoAdjust="0"/>
    <p:restoredTop sz="83675" autoAdjust="0"/>
  </p:normalViewPr>
  <p:slideViewPr>
    <p:cSldViewPr snapToGrid="0" snapToObjects="1">
      <p:cViewPr varScale="1">
        <p:scale>
          <a:sx n="77" d="100"/>
          <a:sy n="77" d="100"/>
        </p:scale>
        <p:origin x="200" y="632"/>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E0876-8D71-7645-B41B-898E01262BB6}"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5FA23-AA02-084D-BA02-0B09CEC6A719}" type="slidenum">
              <a:rPr lang="en-LB" smtClean="0"/>
              <a:t>‹#›</a:t>
            </a:fld>
            <a:endParaRPr lang="en-LB"/>
          </a:p>
        </p:txBody>
      </p:sp>
    </p:spTree>
    <p:extLst>
      <p:ext uri="{BB962C8B-B14F-4D97-AF65-F5344CB8AC3E}">
        <p14:creationId xmlns:p14="http://schemas.microsoft.com/office/powerpoint/2010/main" val="3267951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أهلاً وسهلاً بكم أصدقائي، أنا سعيد(ة) جدًّا  بأن أكون معكم اليوم. من منكم يريد أن يذكّرنا بما تعلَّمناه في الأسبوع الماضي؟  (اسمع الإجابات). حسنًا، من حاول تطبيق ما تعلَّمه خلال الأسبوع الماضي؟ (اسمع الإجابات).       </a:t>
            </a:r>
          </a:p>
          <a:p>
            <a:pPr algn="r" rtl="1"/>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هناك شخصيَّة جديدة من الكتاب المقدَّس في انتظارنا اليوم لكي نتعلَّم من خلالها أشياء جميلة لحياتنا. لقد حضّرنا لكم برنامجًا شيّقا، منوَّعًا ومميّزًا، من منكم متحمّس؟؟ هيا بنا نبدأ برنامجنا بكلمة صلاة. اسأل الأولاد: من منكم يريد أن يصلي؟ (اختر ولدًا من الأولاد ليصلي، مشجِّعًا إياهم على الصلاة والتكلُّم مع الله).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2</a:t>
            </a:fld>
            <a:endParaRPr lang="en-LB"/>
          </a:p>
        </p:txBody>
      </p:sp>
    </p:spTree>
    <p:extLst>
      <p:ext uri="{BB962C8B-B14F-4D97-AF65-F5344CB8AC3E}">
        <p14:creationId xmlns:p14="http://schemas.microsoft.com/office/powerpoint/2010/main" val="2711807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i="0" u="sng" kern="1200" dirty="0">
                <a:solidFill>
                  <a:schemeClr val="tx1"/>
                </a:solidFill>
                <a:effectLst/>
                <a:latin typeface="+mn-lt"/>
                <a:ea typeface="+mn-ea"/>
                <a:cs typeface="+mn-cs"/>
              </a:rPr>
              <a:t>ظهور الله لموسى</a:t>
            </a:r>
          </a:p>
          <a:p>
            <a:pPr algn="r" rtl="1"/>
            <a:endParaRPr lang="ar-LB" sz="1200" b="1" i="0"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وذات يوم، بينما كان موسى يرعى الغنم في البريَّة، رأى علّيقة بالقرب منه (شجرة من الشوك) تشتعل، ولكن الغريب في الأمر أنَّ النار لم تحرق العليقة. فاقترب موسى أكثر من العليقة ليكتشف السبب. ولما اقترب، ناداه الله من العليقة قائلاً: “يا موسى!”</a:t>
            </a:r>
          </a:p>
          <a:p>
            <a:pPr algn="r" rtl="1"/>
            <a:r>
              <a:rPr lang="ar-LB" sz="1200" kern="1200" dirty="0">
                <a:solidFill>
                  <a:schemeClr val="tx1"/>
                </a:solidFill>
                <a:effectLst/>
                <a:latin typeface="+mn-lt"/>
                <a:ea typeface="+mn-ea"/>
                <a:cs typeface="+mn-cs"/>
              </a:rPr>
              <a:t>فردَّ موسى: “هأنذا ” (خروج ٣: ٤).</a:t>
            </a:r>
          </a:p>
          <a:p>
            <a:pPr algn="r" rtl="1"/>
            <a:r>
              <a:rPr lang="ar-LB" sz="1200" kern="1200" dirty="0">
                <a:solidFill>
                  <a:schemeClr val="tx1"/>
                </a:solidFill>
                <a:effectLst/>
                <a:latin typeface="+mn-lt"/>
                <a:ea typeface="+mn-ea"/>
                <a:cs typeface="+mn-cs"/>
              </a:rPr>
              <a:t>فقال الله: “لا تقترب أكثر من العليقة، واخلع حذاءك من رجليك، لأنَّ الموضع الذي أنت واقفٌ عليه أرض مقدَّسة.” وطلب الله أيضًا من موسى أن يذهب إلى فرعون مصر ويطلب منه أن يسمح بخروج شعبه من أرض مصر. ثمَّ وعد الله موسى بأنَّه سيكون معه. ولكنَّ موسى خاف كثيرًا من العودة ثانيةً إلى مصر.</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34</a:t>
            </a:fld>
            <a:endParaRPr lang="en-LB"/>
          </a:p>
        </p:txBody>
      </p:sp>
    </p:spTree>
    <p:extLst>
      <p:ext uri="{BB962C8B-B14F-4D97-AF65-F5344CB8AC3E}">
        <p14:creationId xmlns:p14="http://schemas.microsoft.com/office/powerpoint/2010/main" val="1227858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قوَّة الله الخارقة</a:t>
            </a:r>
          </a:p>
          <a:p>
            <a:pPr algn="r" rtl="1"/>
            <a:endParaRPr lang="ar-LB" sz="1200" b="1"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ثم أظهر الله قوّته الخارقة لموسى، فحوّل العصا التي في يده إلى حيَّة. وعندما أمسك موسى بالحيَّة من ذيلها تحوَّلت إلى عصا مرة أخرى.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35</a:t>
            </a:fld>
            <a:endParaRPr lang="en-LB"/>
          </a:p>
        </p:txBody>
      </p:sp>
    </p:spTree>
    <p:extLst>
      <p:ext uri="{BB962C8B-B14F-4D97-AF65-F5344CB8AC3E}">
        <p14:creationId xmlns:p14="http://schemas.microsoft.com/office/powerpoint/2010/main" val="1698564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بعد ذلك، أعطى الله موسى علامة ثانية، فأمره قائلاً: “ضع يدك في صدرك” (خروج ٤: ٦)، ففعل موسى كما أمره الله. فصارت يده بيضاء، إذ أصيبت بمرض البرص. وطلب الله من موسى أن يفعل ذلك مرة أخرى. وعندما فعل، عادت يده صحيحة كما كانت.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36</a:t>
            </a:fld>
            <a:endParaRPr lang="en-LB"/>
          </a:p>
        </p:txBody>
      </p:sp>
    </p:spTree>
    <p:extLst>
      <p:ext uri="{BB962C8B-B14F-4D97-AF65-F5344CB8AC3E}">
        <p14:creationId xmlns:p14="http://schemas.microsoft.com/office/powerpoint/2010/main" val="1013231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موسى يعصي كلمة الله</a:t>
            </a:r>
          </a:p>
          <a:p>
            <a:pPr algn="r" rtl="1"/>
            <a:endParaRPr lang="ar-LB" sz="1200" b="1"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ومع أنَّ الله أظهر قوَّته الخارقة لموسى، إلاّ أن موسى بقي معترضًا على كلام الله. فقال موسى لله: “أنا لا أقدر أن أتكلَّم جيِّدًا... أرجو أن ترسل شخصًا آخراً غيري.”  فقال الله لموسى: “ بما أنك لا تقدر أن تتكلَّم جيِّدًا، سوف أستخدم هارون أخاك ليتكلَّم هو ما تُخبره به أنت” (خروج  ٤: ١٥ - ١٦). وهكذا عاد موسى من البرية وتوجَّه إلى أرض مصر.</a:t>
            </a:r>
          </a:p>
          <a:p>
            <a:pPr marL="0" algn="r" defTabSz="914400" rtl="1" eaLnBrk="1" latinLnBrk="0" hangingPunct="1"/>
            <a:endParaRPr lang="ar-SA" dirty="0"/>
          </a:p>
          <a:p>
            <a:pPr marL="0" algn="r" defTabSz="914400" rtl="1" eaLnBrk="1" latinLnBrk="0" hangingPunct="1"/>
            <a:endParaRPr lang="ar-SA" dirty="0"/>
          </a:p>
          <a:p>
            <a:pPr algn="r" rtl="1"/>
            <a:r>
              <a:rPr lang="ar-LB" sz="1200" b="1" u="sng" kern="1200" dirty="0">
                <a:solidFill>
                  <a:schemeClr val="tx1"/>
                </a:solidFill>
                <a:effectLst/>
                <a:latin typeface="+mn-lt"/>
                <a:ea typeface="+mn-ea"/>
                <a:cs typeface="+mn-cs"/>
              </a:rPr>
              <a:t>النهاية</a:t>
            </a:r>
          </a:p>
          <a:p>
            <a:pPr algn="r" rtl="1"/>
            <a:endParaRPr lang="ar-LB" sz="1200" b="1"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إنَّ الله موجود معنا دائمًا حتى وإن لم ندرك ذلك، لقد اختار الله موسى بالرُّغم من أنَّه لا يتكلَّم بشكل جيِّد. لدى الله هدفٌ لحياتك، وهو يريد أن يستخدمك حتى وإن كنت تجد صعوبة في أمر معيَّن. لذلك عليك أن تثق بالله وتتواصل معه عبر الصلاة لتعرف ما هي مشيئته لحياتك.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37</a:t>
            </a:fld>
            <a:endParaRPr lang="en-LB"/>
          </a:p>
        </p:txBody>
      </p:sp>
    </p:spTree>
    <p:extLst>
      <p:ext uri="{BB962C8B-B14F-4D97-AF65-F5344CB8AC3E}">
        <p14:creationId xmlns:p14="http://schemas.microsoft.com/office/powerpoint/2010/main" val="1535021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i="0" dirty="0">
                <a:solidFill>
                  <a:srgbClr val="000000"/>
                </a:solidFill>
                <a:effectLst/>
                <a:latin typeface="Tahoma" panose="020B0604030504040204" pitchFamily="34" charset="0"/>
              </a:rPr>
              <a:t>قدم الآية</a:t>
            </a:r>
            <a:endParaRPr lang="en-US" b="1" i="0" dirty="0">
              <a:solidFill>
                <a:srgbClr val="000000"/>
              </a:solidFill>
              <a:effectLst/>
              <a:latin typeface="Tahoma" panose="020B0604030504040204" pitchFamily="34" charset="0"/>
            </a:endParaRPr>
          </a:p>
          <a:p>
            <a:pPr marL="171450" indent="-171450" algn="r" rtl="1">
              <a:buFont typeface="Arial" panose="020B0604020202020204" pitchFamily="34" charset="0"/>
              <a:buChar char="•"/>
            </a:pPr>
            <a:r>
              <a:rPr lang="ar-LB" b="0" i="0" dirty="0">
                <a:solidFill>
                  <a:srgbClr val="000000"/>
                </a:solidFill>
                <a:effectLst/>
                <a:latin typeface="Tahoma" panose="020B0604030504040204" pitchFamily="34" charset="0"/>
              </a:rPr>
              <a:t>اطلب من أحد الأولاد أن يفتح الكتاب المقد‌‌‌س ويقرأ الآية بنفسه</a:t>
            </a:r>
          </a:p>
          <a:p>
            <a:pPr marL="171450" indent="-171450" algn="r" rtl="1">
              <a:buFont typeface="Arial" panose="020B0604020202020204" pitchFamily="34" charset="0"/>
              <a:buChar char="•"/>
            </a:pPr>
            <a:r>
              <a:rPr lang="ar-LB" b="0" i="0" dirty="0">
                <a:solidFill>
                  <a:srgbClr val="000000"/>
                </a:solidFill>
                <a:effectLst/>
                <a:latin typeface="Tahoma" panose="020B0604030504040204" pitchFamily="34" charset="0"/>
              </a:rPr>
              <a:t>اقرأ الاية مرة أخرى من كتابك المقدس بصوت مرتفع</a:t>
            </a:r>
          </a:p>
          <a:p>
            <a:pPr algn="r" rtl="1"/>
            <a:endParaRPr lang="ar-LB" b="0" i="0" dirty="0">
              <a:solidFill>
                <a:srgbClr val="000000"/>
              </a:solidFill>
              <a:effectLst/>
              <a:latin typeface="Tahoma" panose="020B0604030504040204" pitchFamily="34" charset="0"/>
            </a:endParaRPr>
          </a:p>
          <a:p>
            <a:pPr algn="r" rtl="1"/>
            <a:r>
              <a:rPr lang="ar-LB" b="1" i="0" dirty="0">
                <a:solidFill>
                  <a:srgbClr val="000000"/>
                </a:solidFill>
                <a:effectLst/>
                <a:latin typeface="Tahoma" panose="020B0604030504040204" pitchFamily="34" charset="0"/>
              </a:rPr>
              <a:t>شرح و تطبيق</a:t>
            </a:r>
          </a:p>
          <a:p>
            <a:pPr algn="r" rtl="1"/>
            <a:r>
              <a:rPr lang="ar-LB" b="1" i="0" u="sng" dirty="0">
                <a:solidFill>
                  <a:srgbClr val="000000"/>
                </a:solidFill>
                <a:effectLst/>
                <a:latin typeface="Tahoma" panose="020B0604030504040204" pitchFamily="34" charset="0"/>
              </a:rPr>
              <a:t>لتتشدد و لتتشجع قلوبكم: </a:t>
            </a:r>
            <a:r>
              <a:rPr lang="ar-LB" b="0" i="0" dirty="0">
                <a:solidFill>
                  <a:srgbClr val="000000"/>
                </a:solidFill>
                <a:effectLst/>
                <a:latin typeface="Tahoma" panose="020B0604030504040204" pitchFamily="34" charset="0"/>
              </a:rPr>
              <a:t>أي لنتقو و نتمسك بالله و نؤمن أن كل الأشياء في يده. فعندما نتكل عليه يمنحنا السلام و يطمئن قلوبنا كما فعل مع موسى، الذي كان خائفاً و لا يريد أن يعود إلى مصر... و لكنه في النهاية أطاع الله. </a:t>
            </a:r>
          </a:p>
          <a:p>
            <a:pPr algn="r" rtl="1"/>
            <a:r>
              <a:rPr lang="ar-LB" b="1" i="0" u="sng" dirty="0">
                <a:solidFill>
                  <a:srgbClr val="000000"/>
                </a:solidFill>
                <a:effectLst/>
                <a:latin typeface="Tahoma" panose="020B0604030504040204" pitchFamily="34" charset="0"/>
              </a:rPr>
              <a:t>يا جميع المنتظرين الرب: </a:t>
            </a:r>
            <a:r>
              <a:rPr lang="ar-LB" b="0" i="0" dirty="0">
                <a:solidFill>
                  <a:srgbClr val="000000"/>
                </a:solidFill>
                <a:effectLst/>
                <a:latin typeface="Tahoma" panose="020B0604030504040204" pitchFamily="34" charset="0"/>
              </a:rPr>
              <a:t>أي نحن الذين نؤمن بالله و على علاقة جيدة به و ننتظره بإستمرار.</a:t>
            </a:r>
          </a:p>
          <a:p>
            <a:pPr algn="r" rtl="1"/>
            <a:r>
              <a:rPr lang="ar-LB" b="0" i="0" dirty="0">
                <a:solidFill>
                  <a:srgbClr val="000000"/>
                </a:solidFill>
                <a:effectLst/>
                <a:latin typeface="Tahoma" panose="020B0604030504040204" pitchFamily="34" charset="0"/>
              </a:rPr>
              <a:t>كرر الاية عدة مرات مع الأولاد </a:t>
            </a:r>
          </a:p>
          <a:p>
            <a:pPr marL="171450" indent="-171450" algn="r">
              <a:buFontTx/>
              <a:buChar char="-"/>
            </a:pPr>
            <a:endParaRPr lang="ar-LB" dirty="0"/>
          </a:p>
        </p:txBody>
      </p:sp>
      <p:sp>
        <p:nvSpPr>
          <p:cNvPr id="4" name="Slide Number Placeholder 3"/>
          <p:cNvSpPr>
            <a:spLocks noGrp="1"/>
          </p:cNvSpPr>
          <p:nvPr>
            <p:ph type="sldNum" sz="quarter" idx="5"/>
          </p:nvPr>
        </p:nvSpPr>
        <p:spPr/>
        <p:txBody>
          <a:bodyPr/>
          <a:lstStyle/>
          <a:p>
            <a:fld id="{2545FA23-AA02-084D-BA02-0B09CEC6A719}" type="slidenum">
              <a:rPr lang="en-LB" smtClean="0"/>
              <a:t>38</a:t>
            </a:fld>
            <a:endParaRPr lang="en-LB"/>
          </a:p>
        </p:txBody>
      </p:sp>
    </p:spTree>
    <p:extLst>
      <p:ext uri="{BB962C8B-B14F-4D97-AF65-F5344CB8AC3E}">
        <p14:creationId xmlns:p14="http://schemas.microsoft.com/office/powerpoint/2010/main" val="2507825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١- اقسم الأولاد الى فرق بحيث بكل فريق أربعة أولاد.</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٢- اطبع الأية على ورقة 4</a:t>
            </a:r>
            <a:r>
              <a:rPr lang="en-US" sz="1200" kern="1200" dirty="0">
                <a:solidFill>
                  <a:schemeClr val="tx1"/>
                </a:solidFill>
                <a:effectLst/>
                <a:latin typeface="+mn-lt"/>
                <a:ea typeface="+mn-ea"/>
                <a:cs typeface="+mn-cs"/>
              </a:rPr>
              <a:t>A </a:t>
            </a:r>
            <a:r>
              <a:rPr lang="ar-SA"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على عدد الفرق).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٣- قم بقص أوراق الأية بالشكل الذي أنت تختاره.</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٤- أعطِ كل فريق أقسام الأية، والبدأ في تركيبها بالشكل الصحيح.</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٥- حدد وقت معين للإنتهاء من تركيب الأية.</a:t>
            </a:r>
          </a:p>
          <a:p>
            <a:pPr algn="r" rtl="1"/>
            <a:r>
              <a:rPr lang="ar-LB" sz="1200" kern="1200" dirty="0">
                <a:solidFill>
                  <a:schemeClr val="tx1"/>
                </a:solidFill>
                <a:effectLst/>
                <a:latin typeface="+mn-lt"/>
                <a:ea typeface="+mn-ea"/>
                <a:cs typeface="+mn-cs"/>
              </a:rPr>
              <a:t>٦- شغّل الموسيقى لحماس الأولاد. الفريق الذي ينتهي أولاً هو الفريق الرابح.</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39</a:t>
            </a:fld>
            <a:endParaRPr lang="en-LB"/>
          </a:p>
        </p:txBody>
      </p:sp>
    </p:spTree>
    <p:extLst>
      <p:ext uri="{BB962C8B-B14F-4D97-AF65-F5344CB8AC3E}">
        <p14:creationId xmlns:p14="http://schemas.microsoft.com/office/powerpoint/2010/main" val="2674427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بالونان... واحد مملوء غاز الهيليوم، والآخر مملوء بالهواء.    </a:t>
            </a:r>
          </a:p>
          <a:p>
            <a:pPr algn="r" rtl="1"/>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شرح وتطبيق</a:t>
            </a:r>
          </a:p>
          <a:p>
            <a:pPr algn="r" rtl="1"/>
            <a:endParaRPr lang="ar-LB" sz="1200" b="1"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امسك بالبالونَين كلِّ واحدٍ بيد.</a:t>
            </a:r>
          </a:p>
          <a:p>
            <a:pPr algn="r" rtl="1"/>
            <a:r>
              <a:rPr lang="ar-LB" sz="1200" kern="1200" dirty="0">
                <a:solidFill>
                  <a:schemeClr val="tx1"/>
                </a:solidFill>
                <a:effectLst/>
                <a:latin typeface="+mn-lt"/>
                <a:ea typeface="+mn-ea"/>
                <a:cs typeface="+mn-cs"/>
              </a:rPr>
              <a:t>اِسأل الأولاد: بمَاذا يتشابه هذان البَالونان؟ (اسمع الإجابات).</a:t>
            </a:r>
          </a:p>
          <a:p>
            <a:pPr algn="r" rtl="1"/>
            <a:r>
              <a:rPr lang="ar-LB" sz="1200" kern="1200" dirty="0">
                <a:solidFill>
                  <a:schemeClr val="tx1"/>
                </a:solidFill>
                <a:effectLst/>
                <a:latin typeface="+mn-lt"/>
                <a:ea typeface="+mn-ea"/>
                <a:cs typeface="+mn-cs"/>
              </a:rPr>
              <a:t>متشابهان في اللون، الشكل، الحجم… رائع! صحيح، إنّ هذان البَالونان يتشابهان من الخارج.</a:t>
            </a:r>
          </a:p>
          <a:p>
            <a:pPr algn="r" rtl="1"/>
            <a:r>
              <a:rPr lang="ar-LB" sz="1200" kern="1200" dirty="0">
                <a:solidFill>
                  <a:schemeClr val="tx1"/>
                </a:solidFill>
                <a:effectLst/>
                <a:latin typeface="+mn-lt"/>
                <a:ea typeface="+mn-ea"/>
                <a:cs typeface="+mn-cs"/>
              </a:rPr>
              <a:t>وهذا ينطبق علينا فنحن لا نتشابه في الشكل الخارجي، ولكنَّنا جميعنا الآن نبدو بخير بصحَّة جيّدة وسُعداء نسبِّح الرَّب معًا ونستمع إلى القصَّة من الكتاب المقدَّس…لكن ما من أحد يستطيع أن يعرف ما يوجد بداخلنا من مشاعر وأفكار وأحاسيس.</a:t>
            </a:r>
          </a:p>
          <a:p>
            <a:pPr algn="r" rtl="1"/>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تحدَّث عن البالون المملوء بالهواء هذا البالون الَّذي يبدو متشابهًا بالبالون الآخر، يحمل شيئًا مختلفًا من الداخل. (اترك البالون يقع على الأرض)  نستطيع أن نبدو سعداء وعلى علاقة جيِّدة بالله، لكننا نحمل في داخلنا حزنًا بسبب خطيّة معيَّنة. ربَّما أكون حزينًا، ولا أصلّي ولا أقضي وقتًا مع الله... وعند حدوث أيَّة مشكلة أشعر بخوف وقلق شديدين.</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تحدَّث عن البالون المملوء بالهيليوم لكن، عندما نكون على علاقة جيِّدة بالله، نقرأ في كلمته - أي في الكتاب المقدّس – ونصلِّي كلّ يوم، نشعر بفرح وسلام في دواخلنا، ونكون مثل هذا البالون الذي أمسكه. إذ ذاك عندما تأتي مشكلة ما لا نخاف، بل نبقي عيوننا على الله، وإن ملأنا الخوف، سيكون الله معنا بحسب وعوده بأن يطمإننا ويحمينا.</a:t>
            </a:r>
          </a:p>
          <a:p>
            <a:pPr algn="r" rtl="1"/>
            <a:r>
              <a:rPr lang="ar-LB" sz="1200" kern="1200" dirty="0">
                <a:solidFill>
                  <a:schemeClr val="tx1"/>
                </a:solidFill>
                <a:effectLst/>
                <a:latin typeface="+mn-lt"/>
                <a:ea typeface="+mn-ea"/>
                <a:cs typeface="+mn-cs"/>
              </a:rPr>
              <a:t>(دع البالون يطير في الهواء). فالعلاقة بالله وتواصلنا معه يساعداننا أن نرتفع فوق مشاكلنا.</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يدعونا الله إلى أن نبني علاقة ثقة به. فعندما خضع موسى لله واتَّكل عليه وأطاعه، رجع إلى مصر ولم يؤذه أحد.</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اِسأل الأولاد: إلى أين نظرتم عندما تركتُ البالون يصعد إلى الأعلى؟ (اسمع الإجابات).</a:t>
            </a:r>
          </a:p>
          <a:p>
            <a:pPr algn="r" rtl="1"/>
            <a:r>
              <a:rPr lang="ar-LB" sz="1200" kern="1200" dirty="0">
                <a:solidFill>
                  <a:schemeClr val="tx1"/>
                </a:solidFill>
                <a:effectLst/>
                <a:latin typeface="+mn-lt"/>
                <a:ea typeface="+mn-ea"/>
                <a:cs typeface="+mn-cs"/>
              </a:rPr>
              <a:t>حسناً ،الى فوق جميل جداً. وهذا ما يجب أن نفعله نحن تمامًا... لنبقي أنظارنا على يسوع وحده... فهو الذي يقدر أن يساعدنا في كلِّ أمور حياتنا.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40</a:t>
            </a:fld>
            <a:endParaRPr lang="en-LB"/>
          </a:p>
        </p:txBody>
      </p:sp>
    </p:spTree>
    <p:extLst>
      <p:ext uri="{BB962C8B-B14F-4D97-AF65-F5344CB8AC3E}">
        <p14:creationId xmlns:p14="http://schemas.microsoft.com/office/powerpoint/2010/main" val="3805669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كُرة، قلم تلوين.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١- </a:t>
            </a:r>
            <a:r>
              <a:rPr lang="ar-LB" sz="1200" kern="1200" dirty="0">
                <a:solidFill>
                  <a:schemeClr val="tx1"/>
                </a:solidFill>
                <a:effectLst/>
                <a:latin typeface="+mn-lt"/>
                <a:ea typeface="+mn-ea"/>
                <a:cs typeface="+mn-cs"/>
              </a:rPr>
              <a:t>اُطلب من الأولاد أن يجلسوا على شكلٍ دائري. قل لهم أن يفترضوا أنَّ كل واحد منهم اسمه جميل.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٢- </a:t>
            </a:r>
            <a:r>
              <a:rPr lang="ar-LB" sz="1200" kern="1200" dirty="0">
                <a:solidFill>
                  <a:schemeClr val="tx1"/>
                </a:solidFill>
                <a:effectLst/>
                <a:latin typeface="+mn-lt"/>
                <a:ea typeface="+mn-ea"/>
                <a:cs typeface="+mn-cs"/>
              </a:rPr>
              <a:t>وسوف تنتقل الكرة من جميل إلى آخر، بحيث يقول كل ولد سيعطي الكرة لغيره: “تفضَّل جميل.” والذي سوف يأخذ الكرة يرد عليه: “شكرًا جميل.”</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٣- </a:t>
            </a:r>
            <a:r>
              <a:rPr lang="ar-LB" sz="1200" kern="1200" dirty="0">
                <a:solidFill>
                  <a:schemeClr val="tx1"/>
                </a:solidFill>
                <a:effectLst/>
                <a:latin typeface="+mn-lt"/>
                <a:ea typeface="+mn-ea"/>
                <a:cs typeface="+mn-cs"/>
              </a:rPr>
              <a:t>الولد الذي ينسى أن يقول إحدى هاتين الجملتين، نضع على يده نقطة ويصير سيِّد نقطة.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٤- </a:t>
            </a:r>
            <a:r>
              <a:rPr lang="ar-LB" sz="1200" kern="1200" dirty="0">
                <a:solidFill>
                  <a:schemeClr val="tx1"/>
                </a:solidFill>
                <a:effectLst/>
                <a:latin typeface="+mn-lt"/>
                <a:ea typeface="+mn-ea"/>
                <a:cs typeface="+mn-cs"/>
              </a:rPr>
              <a:t>إذ ذاك على الأولاد أن يقولوا للذي صار اسمه سيِّد نقطة: “تفضَّل سيِّد نقطة”، و”شكرًا سيِّد نقطة.” أما الذي يرتكب خطأً بالاسم فيصير هو أيضًا سيِّد نقطة.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٥- </a:t>
            </a:r>
            <a:r>
              <a:rPr lang="ar-LB" sz="1200" kern="1200" dirty="0">
                <a:solidFill>
                  <a:schemeClr val="tx1"/>
                </a:solidFill>
                <a:effectLst/>
                <a:latin typeface="+mn-lt"/>
                <a:ea typeface="+mn-ea"/>
                <a:cs typeface="+mn-cs"/>
              </a:rPr>
              <a:t>اِبدأ باللعبة، وقم بإنهائها في الوقت الذي تراه مناسبًا.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41</a:t>
            </a:fld>
            <a:endParaRPr lang="en-LB"/>
          </a:p>
        </p:txBody>
      </p:sp>
    </p:spTree>
    <p:extLst>
      <p:ext uri="{BB962C8B-B14F-4D97-AF65-F5344CB8AC3E}">
        <p14:creationId xmlns:p14="http://schemas.microsoft.com/office/powerpoint/2010/main" val="2672125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صينيّة بلاستيك (عدد ٢)، أكواب بلاستيكيَّة.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 </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t>١- </a:t>
            </a:r>
            <a:r>
              <a:rPr lang="ar-LB" sz="1200" kern="1200" dirty="0">
                <a:solidFill>
                  <a:schemeClr val="tx1"/>
                </a:solidFill>
                <a:effectLst/>
                <a:latin typeface="+mn-lt"/>
                <a:ea typeface="+mn-ea"/>
                <a:cs typeface="+mn-cs"/>
              </a:rPr>
              <a:t>قسّم الأولاد إلى فريقين.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t>٢- </a:t>
            </a:r>
            <a:r>
              <a:rPr lang="ar-LB" sz="1200" kern="1200" dirty="0">
                <a:solidFill>
                  <a:schemeClr val="tx1"/>
                </a:solidFill>
                <a:effectLst/>
                <a:latin typeface="+mn-lt"/>
                <a:ea typeface="+mn-ea"/>
                <a:cs typeface="+mn-cs"/>
              </a:rPr>
              <a:t>اِختر ولدًا من كلِّ فريق ليقف مقابل فريقه حاملاً صينيّة في يده.</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t>٣- </a:t>
            </a:r>
            <a:r>
              <a:rPr lang="ar-LB" sz="1200" kern="1200" dirty="0">
                <a:solidFill>
                  <a:schemeClr val="tx1"/>
                </a:solidFill>
                <a:effectLst/>
                <a:latin typeface="+mn-lt"/>
                <a:ea typeface="+mn-ea"/>
                <a:cs typeface="+mn-cs"/>
              </a:rPr>
              <a:t>أعطِ أكوابًا بلاستيكيَّة لكلٍّ من الفريقين.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t>٤- </a:t>
            </a:r>
            <a:r>
              <a:rPr lang="ar-LB" sz="1200" kern="1200" dirty="0">
                <a:solidFill>
                  <a:schemeClr val="tx1"/>
                </a:solidFill>
                <a:effectLst/>
                <a:latin typeface="+mn-lt"/>
                <a:ea typeface="+mn-ea"/>
                <a:cs typeface="+mn-cs"/>
              </a:rPr>
              <a:t>على كلِّ فريق أن يبني برجًا على الصينيّة من خلال الأكواب البلاستيكيَّة.</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t>٥- </a:t>
            </a:r>
            <a:r>
              <a:rPr lang="ar-LB" sz="1200" kern="1200" dirty="0">
                <a:solidFill>
                  <a:schemeClr val="tx1"/>
                </a:solidFill>
                <a:effectLst/>
                <a:latin typeface="+mn-lt"/>
                <a:ea typeface="+mn-ea"/>
                <a:cs typeface="+mn-cs"/>
              </a:rPr>
              <a:t>عند انتهاء الوقت المحدَّد، يربح الفريق الذي بنى أكبر برج.</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ملاحظة: يمكنك تشغيل الترانيم وهم يبنون البرجين.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42</a:t>
            </a:fld>
            <a:endParaRPr lang="en-LB"/>
          </a:p>
        </p:txBody>
      </p:sp>
    </p:spTree>
    <p:extLst>
      <p:ext uri="{BB962C8B-B14F-4D97-AF65-F5344CB8AC3E}">
        <p14:creationId xmlns:p14="http://schemas.microsoft.com/office/powerpoint/2010/main" val="963210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43</a:t>
            </a:fld>
            <a:endParaRPr lang="en-LB"/>
          </a:p>
        </p:txBody>
      </p:sp>
    </p:spTree>
    <p:extLst>
      <p:ext uri="{BB962C8B-B14F-4D97-AF65-F5344CB8AC3E}">
        <p14:creationId xmlns:p14="http://schemas.microsoft.com/office/powerpoint/2010/main" val="2646399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-١-</a:t>
            </a:r>
          </a:p>
          <a:p>
            <a:pPr algn="ctr"/>
            <a:r>
              <a:rPr lang="ar-LB" sz="1200" kern="1200" dirty="0">
                <a:solidFill>
                  <a:schemeClr val="tx1"/>
                </a:solidFill>
                <a:effectLst/>
                <a:latin typeface="+mn-lt"/>
                <a:ea typeface="+mn-ea"/>
                <a:cs typeface="+mn-cs"/>
              </a:rPr>
              <a:t>كلمة الله بتعلّمني</a:t>
            </a:r>
          </a:p>
          <a:p>
            <a:pPr algn="ctr"/>
            <a:r>
              <a:rPr lang="ar-LB" sz="1200" kern="1200" dirty="0">
                <a:solidFill>
                  <a:schemeClr val="tx1"/>
                </a:solidFill>
                <a:effectLst/>
                <a:latin typeface="+mn-lt"/>
                <a:ea typeface="+mn-ea"/>
                <a:cs typeface="+mn-cs"/>
              </a:rPr>
              <a:t>الله حَدِّي وين ما بكون</a:t>
            </a:r>
          </a:p>
          <a:p>
            <a:pPr algn="ctr"/>
            <a:r>
              <a:rPr lang="ar-LB" sz="1200" kern="1200" dirty="0">
                <a:solidFill>
                  <a:schemeClr val="tx1"/>
                </a:solidFill>
                <a:effectLst/>
                <a:latin typeface="+mn-lt"/>
                <a:ea typeface="+mn-ea"/>
                <a:cs typeface="+mn-cs"/>
              </a:rPr>
              <a:t>بيسمع صوتي لمَّا بصَلّي</a:t>
            </a:r>
          </a:p>
          <a:p>
            <a:pPr algn="ctr"/>
            <a:r>
              <a:rPr lang="ar-LB" sz="1200" kern="1200" dirty="0">
                <a:solidFill>
                  <a:schemeClr val="tx1"/>
                </a:solidFill>
                <a:effectLst/>
                <a:latin typeface="+mn-lt"/>
                <a:ea typeface="+mn-ea"/>
                <a:cs typeface="+mn-cs"/>
              </a:rPr>
              <a:t>رَح طيع كِلمتو لمَّا يقِلِّي</a:t>
            </a:r>
          </a:p>
          <a:p>
            <a:pPr algn="ctr"/>
            <a:r>
              <a:rPr lang="ar-LB" sz="1200" kern="1200" dirty="0">
                <a:solidFill>
                  <a:schemeClr val="tx1"/>
                </a:solidFill>
                <a:effectLst/>
                <a:latin typeface="+mn-lt"/>
                <a:ea typeface="+mn-ea"/>
                <a:cs typeface="+mn-cs"/>
              </a:rPr>
              <a:t>أنا جنبَك يا ابني على طول</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القرار -</a:t>
            </a:r>
          </a:p>
          <a:p>
            <a:pPr algn="ctr"/>
            <a:r>
              <a:rPr lang="ar-LB" sz="1200" kern="1200" dirty="0">
                <a:solidFill>
                  <a:schemeClr val="tx1"/>
                </a:solidFill>
                <a:effectLst/>
                <a:latin typeface="+mn-lt"/>
                <a:ea typeface="+mn-ea"/>
                <a:cs typeface="+mn-cs"/>
              </a:rPr>
              <a:t>أنا بحبَّك ربِّي يسوع</a:t>
            </a:r>
          </a:p>
          <a:p>
            <a:pPr algn="ctr"/>
            <a:r>
              <a:rPr lang="ar-LB" sz="1200" kern="1200" dirty="0">
                <a:solidFill>
                  <a:schemeClr val="tx1"/>
                </a:solidFill>
                <a:effectLst/>
                <a:latin typeface="+mn-lt"/>
                <a:ea typeface="+mn-ea"/>
                <a:cs typeface="+mn-cs"/>
              </a:rPr>
              <a:t>رَح غَنّي بِصُوت مسموع</a:t>
            </a:r>
          </a:p>
          <a:p>
            <a:pPr algn="ctr"/>
            <a:r>
              <a:rPr lang="ar-LB" sz="1200" kern="1200" dirty="0">
                <a:solidFill>
                  <a:schemeClr val="tx1"/>
                </a:solidFill>
                <a:effectLst/>
                <a:latin typeface="+mn-lt"/>
                <a:ea typeface="+mn-ea"/>
                <a:cs typeface="+mn-cs"/>
              </a:rPr>
              <a:t>وإذا قالولي إِنّي فاشل</a:t>
            </a:r>
          </a:p>
          <a:p>
            <a:pPr algn="ctr"/>
            <a:r>
              <a:rPr lang="ar-LB" sz="1200" kern="1200" dirty="0">
                <a:solidFill>
                  <a:schemeClr val="tx1"/>
                </a:solidFill>
                <a:effectLst/>
                <a:latin typeface="+mn-lt"/>
                <a:ea typeface="+mn-ea"/>
                <a:cs typeface="+mn-cs"/>
              </a:rPr>
              <a:t>بِتذَكَرْ وعدَك يا يسوع</a:t>
            </a:r>
          </a:p>
          <a:p>
            <a:pPr algn="ctr"/>
            <a:r>
              <a:rPr lang="ar-LB" sz="1200" kern="1200" dirty="0">
                <a:solidFill>
                  <a:schemeClr val="tx1"/>
                </a:solidFill>
                <a:effectLst/>
                <a:latin typeface="+mn-lt"/>
                <a:ea typeface="+mn-ea"/>
                <a:cs typeface="+mn-cs"/>
              </a:rPr>
              <a:t>أنا حَدََّك إنتَ وزعلان</a:t>
            </a:r>
          </a:p>
          <a:p>
            <a:pPr algn="ctr"/>
            <a:r>
              <a:rPr lang="ar-LB" sz="1200" kern="1200" dirty="0">
                <a:solidFill>
                  <a:schemeClr val="tx1"/>
                </a:solidFill>
                <a:effectLst/>
                <a:latin typeface="+mn-lt"/>
                <a:ea typeface="+mn-ea"/>
                <a:cs typeface="+mn-cs"/>
              </a:rPr>
              <a:t>أنا بْشَجعَك إنتَ وفِشلان</a:t>
            </a:r>
          </a:p>
          <a:p>
            <a:pPr algn="ctr"/>
            <a:r>
              <a:rPr lang="ar-LB" sz="1200" kern="1200" dirty="0">
                <a:solidFill>
                  <a:schemeClr val="tx1"/>
                </a:solidFill>
                <a:effectLst/>
                <a:latin typeface="+mn-lt"/>
                <a:ea typeface="+mn-ea"/>
                <a:cs typeface="+mn-cs"/>
              </a:rPr>
              <a:t>وإِذا مَرَّة حَسَيتْ بخُوف</a:t>
            </a:r>
          </a:p>
          <a:p>
            <a:pPr algn="ctr"/>
            <a:r>
              <a:rPr lang="ar-LB" sz="1200" kern="1200" dirty="0">
                <a:solidFill>
                  <a:schemeClr val="tx1"/>
                </a:solidFill>
                <a:effectLst/>
                <a:latin typeface="+mn-lt"/>
                <a:ea typeface="+mn-ea"/>
                <a:cs typeface="+mn-cs"/>
              </a:rPr>
              <a:t>صَلِّي وقول إنَّك تعبان</a:t>
            </a:r>
          </a:p>
          <a:p>
            <a:pPr algn="ctr"/>
            <a:br>
              <a:rPr lang="ar-LB" sz="1200" kern="1200" dirty="0">
                <a:solidFill>
                  <a:schemeClr val="tx1"/>
                </a:solidFill>
                <a:effectLst/>
                <a:latin typeface="+mn-lt"/>
                <a:ea typeface="+mn-ea"/>
                <a:cs typeface="+mn-cs"/>
              </a:rPr>
            </a:br>
            <a:endParaRPr lang="ar-SA"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٢ -</a:t>
            </a:r>
          </a:p>
          <a:p>
            <a:pPr algn="ctr"/>
            <a:r>
              <a:rPr lang="ar-LB" sz="1200" kern="1200" dirty="0">
                <a:solidFill>
                  <a:schemeClr val="tx1"/>
                </a:solidFill>
                <a:effectLst/>
                <a:latin typeface="+mn-lt"/>
                <a:ea typeface="+mn-ea"/>
                <a:cs typeface="+mn-cs"/>
              </a:rPr>
              <a:t>الله هوِ يللّي خلَقني</a:t>
            </a:r>
          </a:p>
          <a:p>
            <a:pPr algn="ctr"/>
            <a:r>
              <a:rPr lang="ar-LB" sz="1200" kern="1200" dirty="0">
                <a:solidFill>
                  <a:schemeClr val="tx1"/>
                </a:solidFill>
                <a:effectLst/>
                <a:latin typeface="+mn-lt"/>
                <a:ea typeface="+mn-ea"/>
                <a:cs typeface="+mn-cs"/>
              </a:rPr>
              <a:t>بيِهتم فِيِّ على طول</a:t>
            </a:r>
          </a:p>
          <a:p>
            <a:pPr algn="ctr"/>
            <a:r>
              <a:rPr lang="ar-LB" sz="1200" kern="1200" dirty="0">
                <a:solidFill>
                  <a:schemeClr val="tx1"/>
                </a:solidFill>
                <a:effectLst/>
                <a:latin typeface="+mn-lt"/>
                <a:ea typeface="+mn-ea"/>
                <a:cs typeface="+mn-cs"/>
              </a:rPr>
              <a:t>كلمة الله بِتعَلمني</a:t>
            </a:r>
          </a:p>
          <a:p>
            <a:pPr algn="ctr"/>
            <a:r>
              <a:rPr lang="ar-LB" sz="1200" kern="1200" dirty="0">
                <a:solidFill>
                  <a:schemeClr val="tx1"/>
                </a:solidFill>
                <a:effectLst/>
                <a:latin typeface="+mn-lt"/>
                <a:ea typeface="+mn-ea"/>
                <a:cs typeface="+mn-cs"/>
              </a:rPr>
              <a:t>بتفهمني وبتذكرني</a:t>
            </a:r>
          </a:p>
          <a:p>
            <a:pPr algn="ctr"/>
            <a:r>
              <a:rPr lang="ar-LB" sz="1200" kern="1200" dirty="0">
                <a:solidFill>
                  <a:schemeClr val="tx1"/>
                </a:solidFill>
                <a:effectLst/>
                <a:latin typeface="+mn-lt"/>
                <a:ea typeface="+mn-ea"/>
                <a:cs typeface="+mn-cs"/>
              </a:rPr>
              <a:t>الله بحبني كيف ما بكون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545FA23-AA02-084D-BA02-0B09CEC6A719}" type="slidenum">
              <a:rPr lang="en-LB" smtClean="0"/>
              <a:t>3</a:t>
            </a:fld>
            <a:endParaRPr lang="en-LB"/>
          </a:p>
        </p:txBody>
      </p:sp>
    </p:spTree>
    <p:extLst>
      <p:ext uri="{BB962C8B-B14F-4D97-AF65-F5344CB8AC3E}">
        <p14:creationId xmlns:p14="http://schemas.microsoft.com/office/powerpoint/2010/main" val="1743783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8</a:t>
            </a:fld>
            <a:endParaRPr lang="en-LB"/>
          </a:p>
        </p:txBody>
      </p:sp>
    </p:spTree>
    <p:extLst>
      <p:ext uri="{BB962C8B-B14F-4D97-AF65-F5344CB8AC3E}">
        <p14:creationId xmlns:p14="http://schemas.microsoft.com/office/powerpoint/2010/main" val="3945006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13</a:t>
            </a:fld>
            <a:endParaRPr lang="en-LB"/>
          </a:p>
        </p:txBody>
      </p:sp>
    </p:spTree>
    <p:extLst>
      <p:ext uri="{BB962C8B-B14F-4D97-AF65-F5344CB8AC3E}">
        <p14:creationId xmlns:p14="http://schemas.microsoft.com/office/powerpoint/2010/main" val="4289454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a:t>
            </a:r>
          </a:p>
          <a:p>
            <a:pPr algn="ctr" rtl="1"/>
            <a:r>
              <a:rPr lang="ar-LB" sz="1200" kern="1200" dirty="0">
                <a:solidFill>
                  <a:schemeClr val="tx1"/>
                </a:solidFill>
                <a:effectLst/>
                <a:latin typeface="+mn-lt"/>
                <a:ea typeface="+mn-ea"/>
                <a:cs typeface="+mn-cs"/>
              </a:rPr>
              <a:t> طول ما الشمس فيها نور طول ما في ميَّه في البحور</a:t>
            </a:r>
          </a:p>
          <a:p>
            <a:pPr algn="ctr" rtl="1"/>
            <a:r>
              <a:rPr lang="ar-LB" sz="1200" kern="1200" dirty="0">
                <a:solidFill>
                  <a:schemeClr val="tx1"/>
                </a:solidFill>
                <a:effectLst/>
                <a:latin typeface="+mn-lt"/>
                <a:ea typeface="+mn-ea"/>
                <a:cs typeface="+mn-cs"/>
              </a:rPr>
              <a:t>طول ما الأرض تِفْضَلْ تِدُورْ هَافْضَلْ أرَنِّمْ لِيكْ</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p>
          <a:p>
            <a:pPr algn="ctr" rtl="1"/>
            <a:r>
              <a:rPr lang="ar-LB" sz="1200" kern="1200" dirty="0">
                <a:solidFill>
                  <a:schemeClr val="tx1"/>
                </a:solidFill>
                <a:effectLst/>
                <a:latin typeface="+mn-lt"/>
                <a:ea typeface="+mn-ea"/>
                <a:cs typeface="+mn-cs"/>
              </a:rPr>
              <a:t>مين خلّاَ نور الشمس كل يوم ما بيِنْقَطَعْش </a:t>
            </a:r>
          </a:p>
          <a:p>
            <a:pPr algn="ctr" rtl="1"/>
            <a:r>
              <a:rPr lang="ar-LB" sz="1200" kern="1200" dirty="0">
                <a:solidFill>
                  <a:schemeClr val="tx1"/>
                </a:solidFill>
                <a:effectLst/>
                <a:latin typeface="+mn-lt"/>
                <a:ea typeface="+mn-ea"/>
                <a:cs typeface="+mn-cs"/>
              </a:rPr>
              <a:t>مين خلَّا موج البحر رايِحْ جايِ ما يُوقَفْش</a:t>
            </a:r>
          </a:p>
          <a:p>
            <a:pPr algn="ctr" rtl="1"/>
            <a:r>
              <a:rPr lang="ar-LB" sz="1200" kern="1200" dirty="0">
                <a:solidFill>
                  <a:schemeClr val="tx1"/>
                </a:solidFill>
                <a:effectLst/>
                <a:latin typeface="+mn-lt"/>
                <a:ea typeface="+mn-ea"/>
                <a:cs typeface="+mn-cs"/>
              </a:rPr>
              <a:t>مين خلّا الأرض تْلِفْ تْلِفْ تْلِفْ وما تْوَقَفْش</a:t>
            </a:r>
          </a:p>
          <a:p>
            <a:pPr algn="ctr" rtl="1"/>
            <a:r>
              <a:rPr lang="ar-LB" sz="1200" kern="1200" dirty="0">
                <a:solidFill>
                  <a:schemeClr val="tx1"/>
                </a:solidFill>
                <a:effectLst/>
                <a:latin typeface="+mn-lt"/>
                <a:ea typeface="+mn-ea"/>
                <a:cs typeface="+mn-cs"/>
              </a:rPr>
              <a:t> غيرَك إنتَ يا يسوع .... علشان كدَه</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p>
          <a:p>
            <a:pPr algn="ctr" rtl="1"/>
            <a:r>
              <a:rPr lang="ar-LB" sz="1200" kern="1200" dirty="0">
                <a:solidFill>
                  <a:schemeClr val="tx1"/>
                </a:solidFill>
                <a:effectLst/>
                <a:latin typeface="+mn-lt"/>
                <a:ea typeface="+mn-ea"/>
                <a:cs typeface="+mn-cs"/>
              </a:rPr>
              <a:t>مين قدِّم حبُّه ليَّ عالصليب أخَذ مكاني</a:t>
            </a:r>
          </a:p>
          <a:p>
            <a:pPr algn="ctr" rtl="1"/>
            <a:r>
              <a:rPr lang="ar-LB" sz="1200" kern="1200" dirty="0">
                <a:solidFill>
                  <a:schemeClr val="tx1"/>
                </a:solidFill>
                <a:effectLst/>
                <a:latin typeface="+mn-lt"/>
                <a:ea typeface="+mn-ea"/>
                <a:cs typeface="+mn-cs"/>
              </a:rPr>
              <a:t> مين إِداني الحُرّية مين ثَبَّت فيَّ إيماني</a:t>
            </a:r>
          </a:p>
          <a:p>
            <a:pPr algn="ctr" rtl="1"/>
            <a:r>
              <a:rPr lang="ar-LB" sz="1200" kern="1200" dirty="0">
                <a:solidFill>
                  <a:schemeClr val="tx1"/>
                </a:solidFill>
                <a:effectLst/>
                <a:latin typeface="+mn-lt"/>
                <a:ea typeface="+mn-ea"/>
                <a:cs typeface="+mn-cs"/>
              </a:rPr>
              <a:t>مين كان وَعْدُه ليَّ عَالسَّحاب أنا جايِّ تَانِي</a:t>
            </a:r>
          </a:p>
          <a:p>
            <a:pPr algn="ctr" rtl="1"/>
            <a:r>
              <a:rPr lang="ar-LB" sz="1200" kern="1200" dirty="0">
                <a:solidFill>
                  <a:schemeClr val="tx1"/>
                </a:solidFill>
                <a:effectLst/>
                <a:latin typeface="+mn-lt"/>
                <a:ea typeface="+mn-ea"/>
                <a:cs typeface="+mn-cs"/>
              </a:rPr>
              <a:t> غِيرَك إنتَ يا يسوع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20</a:t>
            </a:fld>
            <a:endParaRPr lang="en-LB"/>
          </a:p>
        </p:txBody>
      </p:sp>
    </p:spTree>
    <p:extLst>
      <p:ext uri="{BB962C8B-B14F-4D97-AF65-F5344CB8AC3E}">
        <p14:creationId xmlns:p14="http://schemas.microsoft.com/office/powerpoint/2010/main" val="4188165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26</a:t>
            </a:fld>
            <a:endParaRPr lang="en-LB"/>
          </a:p>
        </p:txBody>
      </p:sp>
    </p:spTree>
    <p:extLst>
      <p:ext uri="{BB962C8B-B14F-4D97-AF65-F5344CB8AC3E}">
        <p14:creationId xmlns:p14="http://schemas.microsoft.com/office/powerpoint/2010/main" val="4206621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31</a:t>
            </a:fld>
            <a:endParaRPr lang="en-LB"/>
          </a:p>
        </p:txBody>
      </p:sp>
    </p:spTree>
    <p:extLst>
      <p:ext uri="{BB962C8B-B14F-4D97-AF65-F5344CB8AC3E}">
        <p14:creationId xmlns:p14="http://schemas.microsoft.com/office/powerpoint/2010/main" val="3025771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 </a:t>
            </a:r>
            <a:r>
              <a:rPr lang="ar-LB" sz="1200" b="1" u="sng" kern="1200" dirty="0">
                <a:solidFill>
                  <a:schemeClr val="tx1"/>
                </a:solidFill>
                <a:effectLst/>
                <a:latin typeface="+mn-lt"/>
                <a:ea typeface="+mn-ea"/>
                <a:cs typeface="+mn-cs"/>
              </a:rPr>
              <a:t>موسى</a:t>
            </a:r>
          </a:p>
          <a:p>
            <a:pPr algn="r" rtl="1"/>
            <a:endParaRPr lang="ar-LB" sz="1200" b="1" u="sng"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كان هناك صبيٌّ صغير اسمه موسى، هذا الصبي كان من شعب الله، لكنَّه تربّى على يدي ابنة فرعون. كَبُر موسى في القصر الفرعوني، وكان يشاهد الظُلم (مثل المعاملة القاسية وعدم الرحمة) الذي لحِق بشعب الله على يد فرعون . كان هذا الظُلم يُغضب موسى احياناً، خاصةً أنه هو أيضا من شعب الله. وفي أحد الأيام رأى موسى رجلاً مصريًّا يضرب رجلاً من شعب الله.</a:t>
            </a:r>
          </a:p>
          <a:p>
            <a:pPr algn="r" rtl="1"/>
            <a:r>
              <a:rPr lang="ar-LB" sz="1200" kern="1200" dirty="0">
                <a:solidFill>
                  <a:schemeClr val="tx1"/>
                </a:solidFill>
                <a:effectLst/>
                <a:latin typeface="+mn-lt"/>
                <a:ea typeface="+mn-ea"/>
                <a:cs typeface="+mn-cs"/>
              </a:rPr>
              <a:t>اسأل الأولاد: برأيكم ما سيكون ردّ فعل موسى؟ (اسمع الإجابات).</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32</a:t>
            </a:fld>
            <a:endParaRPr lang="en-LB"/>
          </a:p>
        </p:txBody>
      </p:sp>
    </p:spTree>
    <p:extLst>
      <p:ext uri="{BB962C8B-B14F-4D97-AF65-F5344CB8AC3E}">
        <p14:creationId xmlns:p14="http://schemas.microsoft.com/office/powerpoint/2010/main" val="73049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هروب موسى من مصر:</a:t>
            </a:r>
          </a:p>
          <a:p>
            <a:pPr algn="r" rtl="1"/>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غضب موسى كثيرًا عندما رأى واحدًا من شعبه يُضرب. فقام بقتل الرجل المصري، لكنَّه شَعر بخوف كبير مما فعله، فهرب من أرض مصر وعاش في البريّة مدة أربعين سنة كان فيها يرعى الغنم.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33</a:t>
            </a:fld>
            <a:endParaRPr lang="en-LB"/>
          </a:p>
        </p:txBody>
      </p:sp>
    </p:spTree>
    <p:extLst>
      <p:ext uri="{BB962C8B-B14F-4D97-AF65-F5344CB8AC3E}">
        <p14:creationId xmlns:p14="http://schemas.microsoft.com/office/powerpoint/2010/main" val="3688212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39.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42.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A6E6D-77D5-2CD7-D1C4-574AC043747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CCA5183-1A8B-0CBF-51E5-40E54484F29B}"/>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D1291838-66AB-E7E0-DC0E-1E823F4E3733}"/>
              </a:ext>
            </a:extLst>
          </p:cNvPr>
          <p:cNvSpPr/>
          <p:nvPr/>
        </p:nvSpPr>
        <p:spPr>
          <a:xfrm>
            <a:off x="1958784" y="2774819"/>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٥</a:t>
            </a:r>
            <a:endParaRPr lang="en-US" sz="6600" b="1" dirty="0">
              <a:ln/>
              <a:solidFill>
                <a:srgbClr val="00B050"/>
              </a:solidFill>
              <a:latin typeface="Tahoma" panose="020B0604030504040204" pitchFamily="34" charset="0"/>
              <a:ea typeface="Tahoma" panose="020B0604030504040204" pitchFamily="34" charset="0"/>
            </a:endParaRPr>
          </a:p>
        </p:txBody>
      </p:sp>
      <p:sp>
        <p:nvSpPr>
          <p:cNvPr id="5" name="Rectangle 4">
            <a:extLst>
              <a:ext uri="{FF2B5EF4-FFF2-40B4-BE49-F238E27FC236}">
                <a16:creationId xmlns:a16="http://schemas.microsoft.com/office/drawing/2014/main" id="{0BDC6BCB-6141-D7C6-EAD0-EB53AB6B5C64}"/>
              </a:ext>
            </a:extLst>
          </p:cNvPr>
          <p:cNvSpPr/>
          <p:nvPr/>
        </p:nvSpPr>
        <p:spPr>
          <a:xfrm>
            <a:off x="526124" y="3843654"/>
            <a:ext cx="6112571"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موسى والعليقة</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6" name="Straight Connector 5">
            <a:extLst>
              <a:ext uri="{FF2B5EF4-FFF2-40B4-BE49-F238E27FC236}">
                <a16:creationId xmlns:a16="http://schemas.microsoft.com/office/drawing/2014/main" id="{E30FDAFD-1745-3AAE-C6E5-B36BFAEEAA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90D6912-4428-7EFB-79FA-1DBC33C8AB4D}"/>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1CEDF0E-BC93-A471-86DF-A68456892D14}"/>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D759956-30B2-09B4-C613-F22AB15092B3}"/>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A2BAD80-71C7-B1A3-5964-3D959724210C}"/>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1CDF651-2E0E-AE0C-2A74-3500C63E3654}"/>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E89E8A2-E57C-EA1D-3631-0C42D963F9F3}"/>
              </a:ext>
            </a:extLst>
          </p:cNvPr>
          <p:cNvPicPr>
            <a:picLocks noChangeAspect="1"/>
          </p:cNvPicPr>
          <p:nvPr/>
        </p:nvPicPr>
        <p:blipFill rotWithShape="1">
          <a:blip r:embed="rId2"/>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32257934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D20732E-11F9-BD4E-903E-2B8528E07503}"/>
              </a:ext>
            </a:extLst>
          </p:cNvPr>
          <p:cNvSpPr/>
          <p:nvPr/>
        </p:nvSpPr>
        <p:spPr>
          <a:xfrm>
            <a:off x="3138115" y="1168831"/>
            <a:ext cx="6096000" cy="4524315"/>
          </a:xfrm>
          <a:prstGeom prst="rect">
            <a:avLst/>
          </a:prstGeom>
        </p:spPr>
        <p:txBody>
          <a:bodyPr>
            <a:spAutoFit/>
          </a:bodyPr>
          <a:lstStyle/>
          <a:p>
            <a:pPr algn="ctr"/>
            <a:r>
              <a:rPr lang="ar-LB" sz="7200" b="1" dirty="0">
                <a:solidFill>
                  <a:srgbClr val="273582"/>
                </a:solidFill>
                <a:latin typeface="Tahoma" panose="020B0604030504040204" pitchFamily="34" charset="0"/>
              </a:rPr>
              <a:t>انتَ يا ربي</a:t>
            </a:r>
          </a:p>
          <a:p>
            <a:pPr algn="ctr"/>
            <a:r>
              <a:rPr lang="ar-LB" sz="7200" b="1" dirty="0">
                <a:solidFill>
                  <a:srgbClr val="273582"/>
                </a:solidFill>
                <a:latin typeface="Tahoma" panose="020B0604030504040204" pitchFamily="34" charset="0"/>
              </a:rPr>
              <a:t>نورلي دربي</a:t>
            </a:r>
          </a:p>
          <a:p>
            <a:pPr algn="ct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189966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2DF5403-C803-6645-9485-775FC5B2594D}"/>
              </a:ext>
            </a:extLst>
          </p:cNvPr>
          <p:cNvSpPr/>
          <p:nvPr/>
        </p:nvSpPr>
        <p:spPr>
          <a:xfrm>
            <a:off x="1184930" y="1730779"/>
            <a:ext cx="9700219" cy="3416320"/>
          </a:xfrm>
          <a:prstGeom prst="rect">
            <a:avLst/>
          </a:prstGeom>
        </p:spPr>
        <p:txBody>
          <a:bodyPr wrap="square">
            <a:spAutoFit/>
          </a:bodyPr>
          <a:lstStyle/>
          <a:p>
            <a:pPr algn="ctr"/>
            <a:r>
              <a:rPr lang="ar-LB" sz="7200" b="1" dirty="0">
                <a:solidFill>
                  <a:srgbClr val="273582"/>
                </a:solidFill>
              </a:rPr>
              <a:t>بْصَلّي يا ربّي تِملاني مَحبِّة</a:t>
            </a:r>
          </a:p>
          <a:p>
            <a:pPr algn="ctr"/>
            <a:r>
              <a:rPr lang="ar-LB" sz="7200" b="1" dirty="0">
                <a:solidFill>
                  <a:srgbClr val="273582"/>
                </a:solidFill>
              </a:rPr>
              <a:t>لَكِلّ رفقاتي</a:t>
            </a:r>
          </a:p>
          <a:p>
            <a:pPr algn="ctr"/>
            <a:r>
              <a:rPr lang="ar-LB" sz="7200" b="1" dirty="0">
                <a:solidFill>
                  <a:srgbClr val="273582"/>
                </a:solidFill>
              </a:rPr>
              <a:t>وسامح كَمَان</a:t>
            </a:r>
          </a:p>
        </p:txBody>
      </p:sp>
    </p:spTree>
    <p:extLst>
      <p:ext uri="{BB962C8B-B14F-4D97-AF65-F5344CB8AC3E}">
        <p14:creationId xmlns:p14="http://schemas.microsoft.com/office/powerpoint/2010/main" val="3008177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E7DC38-0624-0245-B3D7-81021621EF76}"/>
              </a:ext>
            </a:extLst>
          </p:cNvPr>
          <p:cNvSpPr/>
          <p:nvPr/>
        </p:nvSpPr>
        <p:spPr>
          <a:xfrm>
            <a:off x="578573" y="1321714"/>
            <a:ext cx="11152251" cy="4524315"/>
          </a:xfrm>
          <a:prstGeom prst="rect">
            <a:avLst/>
          </a:prstGeom>
        </p:spPr>
        <p:txBody>
          <a:bodyPr wrap="square">
            <a:spAutoFit/>
          </a:bodyPr>
          <a:lstStyle/>
          <a:p>
            <a:pPr algn="ctr"/>
            <a:r>
              <a:rPr lang="ar-LB" sz="7200" b="1" dirty="0">
                <a:solidFill>
                  <a:srgbClr val="273582"/>
                </a:solidFill>
              </a:rPr>
              <a:t>انتَ عارِف أفكاري ليلي ونهاري </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p:txBody>
      </p:sp>
    </p:spTree>
    <p:extLst>
      <p:ext uri="{BB962C8B-B14F-4D97-AF65-F5344CB8AC3E}">
        <p14:creationId xmlns:p14="http://schemas.microsoft.com/office/powerpoint/2010/main" val="367317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5025" y="1577268"/>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 أنا كتير مميز_01.mp3" descr="- أنا كتير مميز_01.mp3">
            <a:hlinkClick r:id="" action="ppaction://media"/>
            <a:extLst>
              <a:ext uri="{FF2B5EF4-FFF2-40B4-BE49-F238E27FC236}">
                <a16:creationId xmlns:a16="http://schemas.microsoft.com/office/drawing/2014/main" id="{6F779006-DDD0-774F-9874-E5043708E1B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472076"/>
            <a:ext cx="812800" cy="812800"/>
          </a:xfrm>
          <a:prstGeom prst="rect">
            <a:avLst/>
          </a:prstGeom>
        </p:spPr>
      </p:pic>
    </p:spTree>
    <p:extLst>
      <p:ext uri="{BB962C8B-B14F-4D97-AF65-F5344CB8AC3E}">
        <p14:creationId xmlns:p14="http://schemas.microsoft.com/office/powerpoint/2010/main" val="3422548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16">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2375001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114152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99607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3689391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25874339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875544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lock&#10;&#10;Description automatically generated">
            <a:extLst>
              <a:ext uri="{FF2B5EF4-FFF2-40B4-BE49-F238E27FC236}">
                <a16:creationId xmlns:a16="http://schemas.microsoft.com/office/drawing/2014/main" id="{9FD58AB6-1B7D-1F42-AE38-D938160D4DC0}"/>
              </a:ext>
            </a:extLst>
          </p:cNvPr>
          <p:cNvPicPr>
            <a:picLocks noChangeAspect="1"/>
          </p:cNvPicPr>
          <p:nvPr/>
        </p:nvPicPr>
        <p:blipFill>
          <a:blip r:embed="rId3"/>
          <a:stretch>
            <a:fillRect/>
          </a:stretch>
        </p:blipFill>
        <p:spPr>
          <a:xfrm>
            <a:off x="1725414" y="950233"/>
            <a:ext cx="6234545" cy="6234545"/>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507997" y="318053"/>
            <a:ext cx="2390398"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54138" y="6551875"/>
            <a:ext cx="687281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D895361-910C-C3BF-014A-832B967E3AF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1711" y="1517450"/>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b="1" dirty="0">
                <a:ln/>
                <a:solidFill>
                  <a:srgbClr val="7030A0"/>
                </a:solidFill>
                <a:latin typeface="Tahoma" panose="020B0604030504040204" pitchFamily="34" charset="0"/>
                <a:ea typeface="Tahoma" panose="020B0604030504040204" pitchFamily="34" charset="0"/>
              </a:rPr>
              <a:t>طول ما الشمس</a:t>
            </a:r>
          </a:p>
          <a:p>
            <a:pPr algn="ctr"/>
            <a:r>
              <a:rPr lang="ar-SA" sz="5400" b="1" dirty="0">
                <a:ln/>
                <a:solidFill>
                  <a:srgbClr val="7030A0"/>
                </a:solidFill>
                <a:latin typeface="Tahoma" panose="020B0604030504040204" pitchFamily="34" charset="0"/>
                <a:ea typeface="Tahoma" panose="020B0604030504040204" pitchFamily="34" charset="0"/>
              </a:rPr>
              <a:t> فيها نور</a:t>
            </a:r>
            <a:endParaRPr lang="en-US"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toul ma al shames.mp3" descr="toul ma al shames.mp3">
            <a:hlinkClick r:id="" action="ppaction://media"/>
            <a:extLst>
              <a:ext uri="{FF2B5EF4-FFF2-40B4-BE49-F238E27FC236}">
                <a16:creationId xmlns:a16="http://schemas.microsoft.com/office/drawing/2014/main" id="{90374B2B-1048-0146-A411-FDD3F9D7C94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527956"/>
            <a:ext cx="812800" cy="812800"/>
          </a:xfrm>
          <a:prstGeom prst="rect">
            <a:avLst/>
          </a:prstGeom>
        </p:spPr>
      </p:pic>
    </p:spTree>
    <p:extLst>
      <p:ext uri="{BB962C8B-B14F-4D97-AF65-F5344CB8AC3E}">
        <p14:creationId xmlns:p14="http://schemas.microsoft.com/office/powerpoint/2010/main" val="1704289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20">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4219346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09" y="908858"/>
            <a:ext cx="10926981" cy="4708981"/>
          </a:xfrm>
          <a:prstGeom prst="rect">
            <a:avLst/>
          </a:prstGeom>
        </p:spPr>
        <p:txBody>
          <a:bodyPr wrap="square">
            <a:spAutoFit/>
          </a:bodyPr>
          <a:lstStyle/>
          <a:p>
            <a:pPr algn="ctr"/>
            <a:r>
              <a:rPr lang="ar-LB" sz="6000" b="1" dirty="0">
                <a:solidFill>
                  <a:srgbClr val="273582"/>
                </a:solidFill>
                <a:latin typeface="Tahoma" panose="020B0604030504040204" pitchFamily="34" charset="0"/>
              </a:rPr>
              <a:t>-١-</a:t>
            </a:r>
          </a:p>
          <a:p>
            <a:pPr algn="ctr" rtl="1"/>
            <a:r>
              <a:rPr lang="ar-LB" sz="6000" b="1" dirty="0">
                <a:solidFill>
                  <a:srgbClr val="273582"/>
                </a:solidFill>
              </a:rPr>
              <a:t>مين خلّاَ نور الشمس كل يوم ما بيِنْقَطَعْش </a:t>
            </a:r>
          </a:p>
          <a:p>
            <a:pPr algn="ctr" rtl="1"/>
            <a:r>
              <a:rPr lang="ar-LB" sz="6000" b="1" dirty="0">
                <a:solidFill>
                  <a:srgbClr val="273582"/>
                </a:solidFill>
              </a:rPr>
              <a:t>مين خلَّا موج البحر رايِحْ جايِ ما يُوقَفْش</a:t>
            </a:r>
          </a:p>
          <a:p>
            <a:pPr algn="ctr" rtl="1"/>
            <a:r>
              <a:rPr lang="ar-LB" sz="6000" b="1" dirty="0">
                <a:solidFill>
                  <a:srgbClr val="273582"/>
                </a:solidFill>
              </a:rPr>
              <a:t>مين خلّا الأرض تْلِفْ تْلِفْ تْلِفْ وما تْوَقَفْش</a:t>
            </a:r>
          </a:p>
          <a:p>
            <a:pPr algn="ctr" rtl="1"/>
            <a:r>
              <a:rPr lang="ar-LB" sz="6000" b="1" dirty="0">
                <a:solidFill>
                  <a:srgbClr val="273582"/>
                </a:solidFill>
              </a:rPr>
              <a:t> غيرَك إنتَ يا يسوع .... علشان كدَه</a:t>
            </a:r>
          </a:p>
        </p:txBody>
      </p:sp>
    </p:spTree>
    <p:extLst>
      <p:ext uri="{BB962C8B-B14F-4D97-AF65-F5344CB8AC3E}">
        <p14:creationId xmlns:p14="http://schemas.microsoft.com/office/powerpoint/2010/main" val="3923196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409836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67085" y="579115"/>
            <a:ext cx="11646012" cy="6186309"/>
          </a:xfrm>
          <a:prstGeom prst="rect">
            <a:avLst/>
          </a:prstGeom>
        </p:spPr>
        <p:txBody>
          <a:bodyPr wrap="square">
            <a:spAutoFit/>
          </a:bodyPr>
          <a:lstStyle/>
          <a:p>
            <a:pPr algn="ctr"/>
            <a:r>
              <a:rPr lang="ar-LB" sz="6600" b="1" dirty="0">
                <a:solidFill>
                  <a:srgbClr val="273582"/>
                </a:solidFill>
                <a:latin typeface="Tahoma" panose="020B0604030504040204" pitchFamily="34" charset="0"/>
              </a:rPr>
              <a:t>- ٢ -</a:t>
            </a:r>
          </a:p>
          <a:p>
            <a:pPr algn="ctr" rtl="1"/>
            <a:r>
              <a:rPr lang="ar-LB" sz="6600" b="1" dirty="0">
                <a:solidFill>
                  <a:srgbClr val="273582"/>
                </a:solidFill>
              </a:rPr>
              <a:t>مين قدِّم حبُّه ليَّ عالصليب أخَذ مكاني</a:t>
            </a:r>
          </a:p>
          <a:p>
            <a:pPr algn="ctr" rtl="1"/>
            <a:r>
              <a:rPr lang="ar-LB" sz="6600" b="1" dirty="0">
                <a:solidFill>
                  <a:srgbClr val="273582"/>
                </a:solidFill>
              </a:rPr>
              <a:t> مين إِداني الحُرّية مين ثَبَّت فيَّ إيماني</a:t>
            </a:r>
          </a:p>
          <a:p>
            <a:pPr algn="ctr" rtl="1"/>
            <a:r>
              <a:rPr lang="ar-LB" sz="6600" b="1" dirty="0">
                <a:solidFill>
                  <a:srgbClr val="273582"/>
                </a:solidFill>
              </a:rPr>
              <a:t>مين كان وَعْدُه ليَّ عَالسَّحاب أنا جايِّ تَانِي</a:t>
            </a:r>
          </a:p>
          <a:p>
            <a:pPr algn="ctr" rtl="1"/>
            <a:r>
              <a:rPr lang="ar-LB" sz="6600" b="1" dirty="0">
                <a:solidFill>
                  <a:srgbClr val="273582"/>
                </a:solidFill>
              </a:rPr>
              <a:t> غِيرَك إنتَ يا يسوع عَلَشْان كدَه</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049914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736950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07562"/>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كل من يعمل</a:t>
            </a:r>
            <a:br>
              <a:rPr lang="ar-SA" sz="6600" dirty="0">
                <a:ln/>
                <a:solidFill>
                  <a:srgbClr val="7030A0"/>
                </a:solidFill>
                <a:latin typeface="Tahoma" panose="020B0604030504040204" pitchFamily="34" charset="0"/>
                <a:ea typeface="Tahoma" panose="020B0604030504040204" pitchFamily="34" charset="0"/>
              </a:rPr>
            </a:br>
            <a:r>
              <a:rPr lang="ar-SA" sz="6600" dirty="0">
                <a:ln/>
                <a:solidFill>
                  <a:srgbClr val="7030A0"/>
                </a:solidFill>
                <a:latin typeface="Tahoma" panose="020B0604030504040204" pitchFamily="34" charset="0"/>
                <a:ea typeface="Tahoma" panose="020B0604030504040204" pitchFamily="34" charset="0"/>
              </a:rPr>
              <a:t> الخطيَّة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ل من يعمل الخطية" descr="كل من يعمل الخطية">
            <a:hlinkClick r:id="" action="ppaction://media"/>
            <a:extLst>
              <a:ext uri="{FF2B5EF4-FFF2-40B4-BE49-F238E27FC236}">
                <a16:creationId xmlns:a16="http://schemas.microsoft.com/office/drawing/2014/main" id="{C2C92F87-008F-3147-B941-9F2984A69D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331780"/>
            <a:ext cx="812800" cy="812800"/>
          </a:xfrm>
          <a:prstGeom prst="rect">
            <a:avLst/>
          </a:prstGeom>
        </p:spPr>
      </p:pic>
    </p:spTree>
    <p:extLst>
      <p:ext uri="{BB962C8B-B14F-4D97-AF65-F5344CB8AC3E}">
        <p14:creationId xmlns:p14="http://schemas.microsoft.com/office/powerpoint/2010/main" val="1827505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3860924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1453442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3700260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89297" y="1275300"/>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br>
              <a:rPr lang="ar-SA" sz="8000" dirty="0">
                <a:ln/>
                <a:solidFill>
                  <a:srgbClr val="7030A0"/>
                </a:solidFill>
                <a:latin typeface="Tahoma" panose="020B0604030504040204" pitchFamily="34" charset="0"/>
                <a:ea typeface="Tahoma" panose="020B0604030504040204" pitchFamily="34" charset="0"/>
              </a:rPr>
            </a:b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aterials_2017_06_14_1497431762 (1)" descr="materials_2017_06_14_1497431762 (1)">
            <a:hlinkClick r:id="" action="ppaction://media"/>
            <a:extLst>
              <a:ext uri="{FF2B5EF4-FFF2-40B4-BE49-F238E27FC236}">
                <a16:creationId xmlns:a16="http://schemas.microsoft.com/office/drawing/2014/main" id="{0D99B4B6-E3E2-414D-B579-526AB8724BF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2019" y="462500"/>
            <a:ext cx="812800" cy="812800"/>
          </a:xfrm>
          <a:prstGeom prst="rect">
            <a:avLst/>
          </a:prstGeom>
        </p:spPr>
      </p:pic>
    </p:spTree>
    <p:extLst>
      <p:ext uri="{BB962C8B-B14F-4D97-AF65-F5344CB8AC3E}">
        <p14:creationId xmlns:p14="http://schemas.microsoft.com/office/powerpoint/2010/main" val="1714639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2561864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31A725-7250-0076-36DB-F95A19308BD5}"/>
              </a:ext>
            </a:extLst>
          </p:cNvPr>
          <p:cNvSpPr/>
          <p:nvPr/>
        </p:nvSpPr>
        <p:spPr>
          <a:xfrm>
            <a:off x="3877854" y="362216"/>
            <a:ext cx="4036682"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موسى والعليقة</a:t>
            </a:r>
          </a:p>
        </p:txBody>
      </p:sp>
      <p:cxnSp>
        <p:nvCxnSpPr>
          <p:cNvPr id="4" name="Straight Connector 3">
            <a:extLst>
              <a:ext uri="{FF2B5EF4-FFF2-40B4-BE49-F238E27FC236}">
                <a16:creationId xmlns:a16="http://schemas.microsoft.com/office/drawing/2014/main" id="{20CB6E7C-6E77-862F-043A-754A64593C54}"/>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581DF56-1EAB-D2A1-5621-2B5022238FE2}"/>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C83C1F3-36B6-CE44-DB14-DDEA4884FAAB}"/>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BEAD666-0E25-7422-8B3A-A2C21DF61837}"/>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97C6A9C-301A-7DC1-9794-7A28ACB09D13}"/>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00BD923-CBE0-56CF-F06C-14EB810761A4}"/>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descr="A picture containing drawing&#10;&#10;Description automatically generated">
            <a:extLst>
              <a:ext uri="{FF2B5EF4-FFF2-40B4-BE49-F238E27FC236}">
                <a16:creationId xmlns:a16="http://schemas.microsoft.com/office/drawing/2014/main" id="{A32D2F6E-C088-EE18-9A06-BBC63A3EF9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360"/>
          <a:stretch/>
        </p:blipFill>
        <p:spPr>
          <a:xfrm flipH="1">
            <a:off x="4229268" y="2690175"/>
            <a:ext cx="3497384" cy="3779552"/>
          </a:xfrm>
          <a:prstGeom prst="rect">
            <a:avLst/>
          </a:prstGeom>
        </p:spPr>
      </p:pic>
      <p:pic>
        <p:nvPicPr>
          <p:cNvPr id="13" name="Picture 12">
            <a:extLst>
              <a:ext uri="{FF2B5EF4-FFF2-40B4-BE49-F238E27FC236}">
                <a16:creationId xmlns:a16="http://schemas.microsoft.com/office/drawing/2014/main" id="{4C01B71D-2680-39D1-CFBE-8F384C2E301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edroom&#10;&#10;Description automatically generated">
            <a:extLst>
              <a:ext uri="{FF2B5EF4-FFF2-40B4-BE49-F238E27FC236}">
                <a16:creationId xmlns:a16="http://schemas.microsoft.com/office/drawing/2014/main" id="{2A6CC794-DCE4-594C-84C4-E994EE0903DE}"/>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1308111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doll, table, group&#10;&#10;Description automatically generated">
            <a:extLst>
              <a:ext uri="{FF2B5EF4-FFF2-40B4-BE49-F238E27FC236}">
                <a16:creationId xmlns:a16="http://schemas.microsoft.com/office/drawing/2014/main" id="{DDB3C172-248B-C94E-9486-93048A1BF0FE}"/>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2258336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room, clock, drawing&#10;&#10;Description automatically generated">
            <a:extLst>
              <a:ext uri="{FF2B5EF4-FFF2-40B4-BE49-F238E27FC236}">
                <a16:creationId xmlns:a16="http://schemas.microsoft.com/office/drawing/2014/main" id="{D390A266-9396-684A-8031-8A065F25C55A}"/>
              </a:ext>
            </a:extLst>
          </p:cNvPr>
          <p:cNvPicPr>
            <a:picLocks noChangeAspect="1"/>
          </p:cNvPicPr>
          <p:nvPr/>
        </p:nvPicPr>
        <p:blipFill>
          <a:blip r:embed="rId3"/>
          <a:stretch>
            <a:fillRect/>
          </a:stretch>
        </p:blipFill>
        <p:spPr>
          <a:xfrm>
            <a:off x="0" y="683827"/>
            <a:ext cx="12192000" cy="5490346"/>
          </a:xfrm>
          <a:prstGeom prst="rect">
            <a:avLst/>
          </a:prstGeom>
        </p:spPr>
      </p:pic>
    </p:spTree>
    <p:extLst>
      <p:ext uri="{BB962C8B-B14F-4D97-AF65-F5344CB8AC3E}">
        <p14:creationId xmlns:p14="http://schemas.microsoft.com/office/powerpoint/2010/main" val="2197850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edroom, table, drawing, room&#10;&#10;Description automatically generated">
            <a:extLst>
              <a:ext uri="{FF2B5EF4-FFF2-40B4-BE49-F238E27FC236}">
                <a16:creationId xmlns:a16="http://schemas.microsoft.com/office/drawing/2014/main" id="{A891CD36-1627-1E45-B1C7-67FE747796B4}"/>
              </a:ext>
            </a:extLst>
          </p:cNvPr>
          <p:cNvPicPr>
            <a:picLocks noChangeAspect="1"/>
          </p:cNvPicPr>
          <p:nvPr/>
        </p:nvPicPr>
        <p:blipFill>
          <a:blip r:embed="rId3"/>
          <a:stretch>
            <a:fillRect/>
          </a:stretch>
        </p:blipFill>
        <p:spPr>
          <a:xfrm>
            <a:off x="0" y="683827"/>
            <a:ext cx="12192000" cy="5490346"/>
          </a:xfrm>
          <a:prstGeom prst="rect">
            <a:avLst/>
          </a:prstGeom>
        </p:spPr>
      </p:pic>
    </p:spTree>
    <p:extLst>
      <p:ext uri="{BB962C8B-B14F-4D97-AF65-F5344CB8AC3E}">
        <p14:creationId xmlns:p14="http://schemas.microsoft.com/office/powerpoint/2010/main" val="548057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table, room, drawing&#10;&#10;Description automatically generated">
            <a:extLst>
              <a:ext uri="{FF2B5EF4-FFF2-40B4-BE49-F238E27FC236}">
                <a16:creationId xmlns:a16="http://schemas.microsoft.com/office/drawing/2014/main" id="{B9E52E68-18C5-8F4C-BBB1-D5CBC7449B12}"/>
              </a:ext>
            </a:extLst>
          </p:cNvPr>
          <p:cNvPicPr>
            <a:picLocks noChangeAspect="1"/>
          </p:cNvPicPr>
          <p:nvPr/>
        </p:nvPicPr>
        <p:blipFill>
          <a:blip r:embed="rId3"/>
          <a:stretch>
            <a:fillRect/>
          </a:stretch>
        </p:blipFill>
        <p:spPr>
          <a:xfrm>
            <a:off x="0" y="683827"/>
            <a:ext cx="12192000" cy="5490346"/>
          </a:xfrm>
          <a:prstGeom prst="rect">
            <a:avLst/>
          </a:prstGeom>
        </p:spPr>
      </p:pic>
    </p:spTree>
    <p:extLst>
      <p:ext uri="{BB962C8B-B14F-4D97-AF65-F5344CB8AC3E}">
        <p14:creationId xmlns:p14="http://schemas.microsoft.com/office/powerpoint/2010/main" val="1388372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drawing of a cartoon character&#10;&#10;Description automatically generated">
            <a:extLst>
              <a:ext uri="{FF2B5EF4-FFF2-40B4-BE49-F238E27FC236}">
                <a16:creationId xmlns:a16="http://schemas.microsoft.com/office/drawing/2014/main" id="{435613DC-B22A-844B-AB58-2CFD48451A48}"/>
              </a:ext>
            </a:extLst>
          </p:cNvPr>
          <p:cNvPicPr>
            <a:picLocks noChangeAspect="1"/>
          </p:cNvPicPr>
          <p:nvPr/>
        </p:nvPicPr>
        <p:blipFill>
          <a:blip r:embed="rId3"/>
          <a:stretch>
            <a:fillRect/>
          </a:stretch>
        </p:blipFill>
        <p:spPr>
          <a:xfrm>
            <a:off x="0" y="683827"/>
            <a:ext cx="12192000" cy="5490346"/>
          </a:xfrm>
          <a:prstGeom prst="rect">
            <a:avLst/>
          </a:prstGeom>
        </p:spPr>
      </p:pic>
    </p:spTree>
    <p:extLst>
      <p:ext uri="{BB962C8B-B14F-4D97-AF65-F5344CB8AC3E}">
        <p14:creationId xmlns:p14="http://schemas.microsoft.com/office/powerpoint/2010/main" val="494550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8104" y="6551875"/>
            <a:ext cx="671885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9" name="Picture 18" descr="A close up of graphics&#10;&#10;Description automatically generated">
            <a:extLst>
              <a:ext uri="{FF2B5EF4-FFF2-40B4-BE49-F238E27FC236}">
                <a16:creationId xmlns:a16="http://schemas.microsoft.com/office/drawing/2014/main" id="{7563E5F6-E98E-3147-A0DB-D00D9B9FE62F}"/>
              </a:ext>
            </a:extLst>
          </p:cNvPr>
          <p:cNvPicPr>
            <a:picLocks noChangeAspect="1"/>
          </p:cNvPicPr>
          <p:nvPr/>
        </p:nvPicPr>
        <p:blipFill>
          <a:blip r:embed="rId3"/>
          <a:stretch>
            <a:fillRect/>
          </a:stretch>
        </p:blipFill>
        <p:spPr>
          <a:xfrm>
            <a:off x="8868410" y="-12067"/>
            <a:ext cx="3334021" cy="2973279"/>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691249" y="799338"/>
            <a:ext cx="8428377" cy="458587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الآية:</a:t>
            </a:r>
          </a:p>
          <a:p>
            <a:pPr algn="ctr"/>
            <a:endParaRPr lang="ar-SA" sz="4400" b="1" dirty="0">
              <a:ln/>
              <a:solidFill>
                <a:srgbClr val="00B050"/>
              </a:solidFill>
              <a:latin typeface="Tahoma" panose="020B0604030504040204" pitchFamily="34" charset="0"/>
              <a:ea typeface="Tahoma" panose="020B0604030504040204" pitchFamily="34" charset="0"/>
            </a:endParaRPr>
          </a:p>
          <a:p>
            <a:pPr algn="ctr"/>
            <a:r>
              <a:rPr lang="ar-SA" sz="4800" dirty="0">
                <a:ln/>
                <a:solidFill>
                  <a:srgbClr val="7030A0"/>
                </a:solidFill>
                <a:latin typeface="Tahoma" panose="020B0604030504040204" pitchFamily="34" charset="0"/>
                <a:ea typeface="Tahoma" panose="020B0604030504040204" pitchFamily="34" charset="0"/>
              </a:rPr>
              <a:t> </a:t>
            </a:r>
            <a:r>
              <a:rPr lang="ar-LB" sz="4800" dirty="0">
                <a:ln/>
                <a:solidFill>
                  <a:srgbClr val="7030A0"/>
                </a:solidFill>
                <a:latin typeface="Tahoma" panose="020B0604030504040204" pitchFamily="34" charset="0"/>
                <a:ea typeface="Tahoma" panose="020B0604030504040204" pitchFamily="34" charset="0"/>
              </a:rPr>
              <a:t>" لتَتَشَدَّدْ وَلْتَتَشَجَّعْ قُلُوبُكُمْ، يَا جَمِيعَ الْمُنْتَظِرِينَ الرَّبَّ."</a:t>
            </a:r>
          </a:p>
          <a:p>
            <a:pPr algn="ctr"/>
            <a:br>
              <a:rPr lang="ar-LB" sz="4000" b="1" dirty="0">
                <a:ln/>
                <a:solidFill>
                  <a:srgbClr val="7030A0"/>
                </a:solidFill>
                <a:latin typeface="Tahoma" panose="020B0604030504040204" pitchFamily="34" charset="0"/>
                <a:ea typeface="Tahoma" panose="020B0604030504040204" pitchFamily="34" charset="0"/>
              </a:rPr>
            </a:br>
            <a:r>
              <a:rPr lang="ar-LB" sz="4000" b="1" dirty="0">
                <a:ln/>
                <a:solidFill>
                  <a:srgbClr val="7030A0"/>
                </a:solidFill>
                <a:latin typeface="Tahoma" panose="020B0604030504040204" pitchFamily="34" charset="0"/>
                <a:ea typeface="Tahoma" panose="020B0604030504040204" pitchFamily="34" charset="0"/>
              </a:rPr>
              <a:t>(مزمور ٣١: ٢٤)</a:t>
            </a:r>
          </a:p>
        </p:txBody>
      </p: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4"/>
          <a:stretch>
            <a:fillRect/>
          </a:stretch>
        </p:blipFill>
        <p:spPr>
          <a:xfrm>
            <a:off x="691867" y="3404294"/>
            <a:ext cx="3283527" cy="2908460"/>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8104" y="6551875"/>
            <a:ext cx="671885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852484" y="258038"/>
            <a:ext cx="6659309"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لعبة لحفظ الآية</a:t>
            </a:r>
          </a:p>
        </p:txBody>
      </p:sp>
      <p:pic>
        <p:nvPicPr>
          <p:cNvPr id="7" name="Picture 6" descr="A drawing of a person&#10;&#10;Description automatically generated">
            <a:extLst>
              <a:ext uri="{FF2B5EF4-FFF2-40B4-BE49-F238E27FC236}">
                <a16:creationId xmlns:a16="http://schemas.microsoft.com/office/drawing/2014/main" id="{8E2CC489-7413-2240-9FC2-6DB8894502E8}"/>
              </a:ext>
            </a:extLst>
          </p:cNvPr>
          <p:cNvPicPr>
            <a:picLocks noChangeAspect="1"/>
          </p:cNvPicPr>
          <p:nvPr/>
        </p:nvPicPr>
        <p:blipFill>
          <a:blip r:embed="rId3"/>
          <a:stretch>
            <a:fillRect/>
          </a:stretch>
        </p:blipFill>
        <p:spPr>
          <a:xfrm rot="16200000">
            <a:off x="8934293" y="1653670"/>
            <a:ext cx="2068620" cy="2970006"/>
          </a:xfrm>
          <a:prstGeom prst="rect">
            <a:avLst/>
          </a:prstGeom>
        </p:spPr>
      </p:pic>
      <p:pic>
        <p:nvPicPr>
          <p:cNvPr id="9" name="Picture 8" descr="A close up of text on a black background&#10;&#10;Description automatically generated">
            <a:extLst>
              <a:ext uri="{FF2B5EF4-FFF2-40B4-BE49-F238E27FC236}">
                <a16:creationId xmlns:a16="http://schemas.microsoft.com/office/drawing/2014/main" id="{5958D620-C306-6941-9A26-7D0A659CDF18}"/>
              </a:ext>
            </a:extLst>
          </p:cNvPr>
          <p:cNvPicPr>
            <a:picLocks noChangeAspect="1"/>
          </p:cNvPicPr>
          <p:nvPr/>
        </p:nvPicPr>
        <p:blipFill rotWithShape="1">
          <a:blip r:embed="rId4"/>
          <a:srcRect b="22648"/>
          <a:stretch/>
        </p:blipFill>
        <p:spPr>
          <a:xfrm>
            <a:off x="5047310" y="1725435"/>
            <a:ext cx="2290485" cy="2544273"/>
          </a:xfrm>
          <a:prstGeom prst="rect">
            <a:avLst/>
          </a:prstGeom>
        </p:spPr>
      </p:pic>
      <p:pic>
        <p:nvPicPr>
          <p:cNvPr id="13" name="Picture 12" descr="A close up of a logo&#10;&#10;Description automatically generated">
            <a:extLst>
              <a:ext uri="{FF2B5EF4-FFF2-40B4-BE49-F238E27FC236}">
                <a16:creationId xmlns:a16="http://schemas.microsoft.com/office/drawing/2014/main" id="{1F12E036-9B90-AE43-965C-D0ABFE73AC8A}"/>
              </a:ext>
            </a:extLst>
          </p:cNvPr>
          <p:cNvPicPr>
            <a:picLocks noChangeAspect="1"/>
          </p:cNvPicPr>
          <p:nvPr/>
        </p:nvPicPr>
        <p:blipFill rotWithShape="1">
          <a:blip r:embed="rId5"/>
          <a:srcRect l="3932" b="7941"/>
          <a:stretch/>
        </p:blipFill>
        <p:spPr>
          <a:xfrm rot="16200000">
            <a:off x="1277156" y="1567823"/>
            <a:ext cx="2023842" cy="2737450"/>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839D7733-29A1-C748-B418-B2AE80B95171}"/>
              </a:ext>
            </a:extLst>
          </p:cNvPr>
          <p:cNvPicPr>
            <a:picLocks noChangeAspect="1"/>
          </p:cNvPicPr>
          <p:nvPr/>
        </p:nvPicPr>
        <p:blipFill rotWithShape="1">
          <a:blip r:embed="rId6"/>
          <a:srcRect t="16798" r="1843" b="25332"/>
          <a:stretch/>
        </p:blipFill>
        <p:spPr>
          <a:xfrm rot="16200000">
            <a:off x="7138853" y="4681629"/>
            <a:ext cx="2019166" cy="1680768"/>
          </a:xfrm>
          <a:prstGeom prst="rect">
            <a:avLst/>
          </a:prstGeom>
        </p:spPr>
      </p:pic>
      <p:pic>
        <p:nvPicPr>
          <p:cNvPr id="17" name="Picture 16" descr="A close up of text on a black background&#10;&#10;Description automatically generated">
            <a:extLst>
              <a:ext uri="{FF2B5EF4-FFF2-40B4-BE49-F238E27FC236}">
                <a16:creationId xmlns:a16="http://schemas.microsoft.com/office/drawing/2014/main" id="{F16A1ECF-5650-4E43-AC19-E1139A88CA1D}"/>
              </a:ext>
            </a:extLst>
          </p:cNvPr>
          <p:cNvPicPr>
            <a:picLocks noChangeAspect="1"/>
          </p:cNvPicPr>
          <p:nvPr/>
        </p:nvPicPr>
        <p:blipFill rotWithShape="1">
          <a:blip r:embed="rId7"/>
          <a:srcRect l="8612" t="9698" r="1456" b="14425"/>
          <a:stretch/>
        </p:blipFill>
        <p:spPr>
          <a:xfrm rot="16200000">
            <a:off x="3032838" y="4317364"/>
            <a:ext cx="2027921" cy="2409298"/>
          </a:xfrm>
          <a:prstGeom prst="rect">
            <a:avLst/>
          </a:prstGeom>
        </p:spPr>
      </p:pic>
      <p:sp>
        <p:nvSpPr>
          <p:cNvPr id="23" name="Oval 22">
            <a:extLst>
              <a:ext uri="{FF2B5EF4-FFF2-40B4-BE49-F238E27FC236}">
                <a16:creationId xmlns:a16="http://schemas.microsoft.com/office/drawing/2014/main" id="{F486C7BD-C0CE-4B46-ACAF-90813CAD1B6B}"/>
              </a:ext>
            </a:extLst>
          </p:cNvPr>
          <p:cNvSpPr/>
          <p:nvPr/>
        </p:nvSpPr>
        <p:spPr>
          <a:xfrm>
            <a:off x="9901974" y="146619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4" name="Rectangle 23">
            <a:extLst>
              <a:ext uri="{FF2B5EF4-FFF2-40B4-BE49-F238E27FC236}">
                <a16:creationId xmlns:a16="http://schemas.microsoft.com/office/drawing/2014/main" id="{E6E9D6CB-B85C-B549-90B2-ABE31EA3C621}"/>
              </a:ext>
            </a:extLst>
          </p:cNvPr>
          <p:cNvSpPr/>
          <p:nvPr/>
        </p:nvSpPr>
        <p:spPr>
          <a:xfrm>
            <a:off x="10023777" y="131407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25" name="Oval 24">
            <a:extLst>
              <a:ext uri="{FF2B5EF4-FFF2-40B4-BE49-F238E27FC236}">
                <a16:creationId xmlns:a16="http://schemas.microsoft.com/office/drawing/2014/main" id="{74C04BEB-F0EC-C747-8018-F448DB6F954E}"/>
              </a:ext>
            </a:extLst>
          </p:cNvPr>
          <p:cNvSpPr/>
          <p:nvPr/>
        </p:nvSpPr>
        <p:spPr>
          <a:xfrm>
            <a:off x="6136902" y="108354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6" name="Rectangle 25">
            <a:extLst>
              <a:ext uri="{FF2B5EF4-FFF2-40B4-BE49-F238E27FC236}">
                <a16:creationId xmlns:a16="http://schemas.microsoft.com/office/drawing/2014/main" id="{A7FD0CEB-7319-2044-BEEE-1B12A17F1487}"/>
              </a:ext>
            </a:extLst>
          </p:cNvPr>
          <p:cNvSpPr/>
          <p:nvPr/>
        </p:nvSpPr>
        <p:spPr>
          <a:xfrm>
            <a:off x="6258705" y="93141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31F8148A-5682-A946-B6FD-2F75ADCC5D70}"/>
              </a:ext>
            </a:extLst>
          </p:cNvPr>
          <p:cNvSpPr/>
          <p:nvPr/>
        </p:nvSpPr>
        <p:spPr>
          <a:xfrm>
            <a:off x="2047862" y="122781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3BACE5D7-B9DB-BB4C-B7BB-788F9F72B3F3}"/>
              </a:ext>
            </a:extLst>
          </p:cNvPr>
          <p:cNvSpPr/>
          <p:nvPr/>
        </p:nvSpPr>
        <p:spPr>
          <a:xfrm>
            <a:off x="2169665" y="107568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35" name="Oval 34">
            <a:extLst>
              <a:ext uri="{FF2B5EF4-FFF2-40B4-BE49-F238E27FC236}">
                <a16:creationId xmlns:a16="http://schemas.microsoft.com/office/drawing/2014/main" id="{571F2730-EAC3-8F42-BDE7-8C0E9098DBEF}"/>
              </a:ext>
            </a:extLst>
          </p:cNvPr>
          <p:cNvSpPr/>
          <p:nvPr/>
        </p:nvSpPr>
        <p:spPr>
          <a:xfrm>
            <a:off x="7917596" y="378877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6" name="Rectangle 35">
            <a:extLst>
              <a:ext uri="{FF2B5EF4-FFF2-40B4-BE49-F238E27FC236}">
                <a16:creationId xmlns:a16="http://schemas.microsoft.com/office/drawing/2014/main" id="{02FC1E22-2CE7-9D40-B476-10280A9958A2}"/>
              </a:ext>
            </a:extLst>
          </p:cNvPr>
          <p:cNvSpPr/>
          <p:nvPr/>
        </p:nvSpPr>
        <p:spPr>
          <a:xfrm>
            <a:off x="8039399" y="3636645"/>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7" name="Oval 36">
            <a:extLst>
              <a:ext uri="{FF2B5EF4-FFF2-40B4-BE49-F238E27FC236}">
                <a16:creationId xmlns:a16="http://schemas.microsoft.com/office/drawing/2014/main" id="{4C559092-CCC3-914C-AEEE-9FB2C7876A9D}"/>
              </a:ext>
            </a:extLst>
          </p:cNvPr>
          <p:cNvSpPr/>
          <p:nvPr/>
        </p:nvSpPr>
        <p:spPr>
          <a:xfrm>
            <a:off x="3854282" y="386521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8" name="Rectangle 37">
            <a:extLst>
              <a:ext uri="{FF2B5EF4-FFF2-40B4-BE49-F238E27FC236}">
                <a16:creationId xmlns:a16="http://schemas.microsoft.com/office/drawing/2014/main" id="{3E8560AA-94B9-1D45-8392-B03A11FA10A7}"/>
              </a:ext>
            </a:extLst>
          </p:cNvPr>
          <p:cNvSpPr/>
          <p:nvPr/>
        </p:nvSpPr>
        <p:spPr>
          <a:xfrm>
            <a:off x="3976085" y="371309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6727" y="914413"/>
            <a:ext cx="9252969" cy="5078313"/>
          </a:xfrm>
          <a:prstGeom prst="rect">
            <a:avLst/>
          </a:prstGeom>
        </p:spPr>
        <p:txBody>
          <a:bodyPr wrap="square">
            <a:spAutoFit/>
          </a:bodyPr>
          <a:lstStyle/>
          <a:p>
            <a:pPr algn="ctr"/>
            <a:r>
              <a:rPr lang="ar-LB" sz="5400" b="1" dirty="0">
                <a:solidFill>
                  <a:srgbClr val="273582"/>
                </a:solidFill>
              </a:rPr>
              <a:t>- ١ -</a:t>
            </a:r>
          </a:p>
          <a:p>
            <a:pPr algn="ctr"/>
            <a:r>
              <a:rPr lang="ar-LB" sz="5400" b="1" dirty="0">
                <a:solidFill>
                  <a:srgbClr val="273582"/>
                </a:solidFill>
              </a:rPr>
              <a:t>كلمة الله بتعلّمني</a:t>
            </a:r>
          </a:p>
          <a:p>
            <a:pPr algn="ctr"/>
            <a:r>
              <a:rPr lang="ar-LB" sz="5400" b="1" dirty="0">
                <a:solidFill>
                  <a:srgbClr val="273582"/>
                </a:solidFill>
              </a:rPr>
              <a:t>الله حَدِّي وين ما بكون</a:t>
            </a:r>
          </a:p>
          <a:p>
            <a:pPr algn="ctr"/>
            <a:r>
              <a:rPr lang="ar-LB" sz="5400" b="1" dirty="0">
                <a:solidFill>
                  <a:srgbClr val="273582"/>
                </a:solidFill>
              </a:rPr>
              <a:t>بيسمع صوتي لمَّا بصَلّي</a:t>
            </a:r>
          </a:p>
          <a:p>
            <a:pPr algn="ctr"/>
            <a:r>
              <a:rPr lang="ar-LB" sz="5400" b="1" dirty="0">
                <a:solidFill>
                  <a:srgbClr val="273582"/>
                </a:solidFill>
              </a:rPr>
              <a:t>رَح طيع كِلمتو لمَّا يقِلِّي</a:t>
            </a:r>
          </a:p>
          <a:p>
            <a:pPr algn="ctr"/>
            <a:r>
              <a:rPr lang="ar-LB" sz="5400" b="1" dirty="0">
                <a:solidFill>
                  <a:srgbClr val="273582"/>
                </a:solidFill>
              </a:rPr>
              <a:t>أنا جنبَك يا ابني على طول</a:t>
            </a:r>
          </a:p>
        </p:txBody>
      </p:sp>
    </p:spTree>
    <p:extLst>
      <p:ext uri="{BB962C8B-B14F-4D97-AF65-F5344CB8AC3E}">
        <p14:creationId xmlns:p14="http://schemas.microsoft.com/office/powerpoint/2010/main" val="3142057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53224" y="6551875"/>
            <a:ext cx="1147373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2" name="Picture 1">
            <a:extLst>
              <a:ext uri="{FF2B5EF4-FFF2-40B4-BE49-F238E27FC236}">
                <a16:creationId xmlns:a16="http://schemas.microsoft.com/office/drawing/2014/main" id="{86283C6A-C0B8-EE4D-B70A-20230406A3D1}"/>
              </a:ext>
            </a:extLst>
          </p:cNvPr>
          <p:cNvPicPr>
            <a:picLocks noChangeAspect="1"/>
          </p:cNvPicPr>
          <p:nvPr/>
        </p:nvPicPr>
        <p:blipFill>
          <a:blip r:embed="rId3"/>
          <a:stretch>
            <a:fillRect/>
          </a:stretch>
        </p:blipFill>
        <p:spPr>
          <a:xfrm>
            <a:off x="5297506" y="1487358"/>
            <a:ext cx="2565982" cy="4927430"/>
          </a:xfrm>
          <a:prstGeom prst="rect">
            <a:avLst/>
          </a:prstGeom>
        </p:spPr>
      </p:pic>
      <p:pic>
        <p:nvPicPr>
          <p:cNvPr id="3" name="Picture 2">
            <a:extLst>
              <a:ext uri="{FF2B5EF4-FFF2-40B4-BE49-F238E27FC236}">
                <a16:creationId xmlns:a16="http://schemas.microsoft.com/office/drawing/2014/main" id="{94D08C81-B1FA-0549-9E0F-42D448AB3635}"/>
              </a:ext>
            </a:extLst>
          </p:cNvPr>
          <p:cNvPicPr>
            <a:picLocks noChangeAspect="1"/>
          </p:cNvPicPr>
          <p:nvPr/>
        </p:nvPicPr>
        <p:blipFill>
          <a:blip r:embed="rId4"/>
          <a:stretch>
            <a:fillRect/>
          </a:stretch>
        </p:blipFill>
        <p:spPr>
          <a:xfrm flipH="1">
            <a:off x="2938516" y="2277434"/>
            <a:ext cx="2147912" cy="4124614"/>
          </a:xfrm>
          <a:prstGeom prst="rect">
            <a:avLst/>
          </a:prstGeom>
        </p:spPr>
      </p:pic>
      <p:pic>
        <p:nvPicPr>
          <p:cNvPr id="4" name="Picture 3">
            <a:extLst>
              <a:ext uri="{FF2B5EF4-FFF2-40B4-BE49-F238E27FC236}">
                <a16:creationId xmlns:a16="http://schemas.microsoft.com/office/drawing/2014/main" id="{FA46F3ED-8CFC-4934-F8EE-4B14F79FBECA}"/>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7" y="6551875"/>
            <a:ext cx="424275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810687" y="375522"/>
            <a:ext cx="8234837"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لعبة: شكراً جميل</a:t>
            </a:r>
          </a:p>
        </p:txBody>
      </p:sp>
      <p:pic>
        <p:nvPicPr>
          <p:cNvPr id="9" name="Picture 8" descr="A close up of a logo&#10;&#10;Description automatically generated">
            <a:extLst>
              <a:ext uri="{FF2B5EF4-FFF2-40B4-BE49-F238E27FC236}">
                <a16:creationId xmlns:a16="http://schemas.microsoft.com/office/drawing/2014/main" id="{A7C795D1-F946-B542-B81B-0B7D3FA60907}"/>
              </a:ext>
            </a:extLst>
          </p:cNvPr>
          <p:cNvPicPr>
            <a:picLocks noChangeAspect="1"/>
          </p:cNvPicPr>
          <p:nvPr/>
        </p:nvPicPr>
        <p:blipFill rotWithShape="1">
          <a:blip r:embed="rId3"/>
          <a:srcRect r="2313" b="5305"/>
          <a:stretch/>
        </p:blipFill>
        <p:spPr>
          <a:xfrm>
            <a:off x="7982396" y="2556990"/>
            <a:ext cx="3132713" cy="2164720"/>
          </a:xfrm>
          <a:prstGeom prst="rect">
            <a:avLst/>
          </a:prstGeom>
        </p:spPr>
      </p:pic>
      <p:pic>
        <p:nvPicPr>
          <p:cNvPr id="13" name="Picture 12" descr="A close up of text on a white background&#10;&#10;Description automatically generated">
            <a:extLst>
              <a:ext uri="{FF2B5EF4-FFF2-40B4-BE49-F238E27FC236}">
                <a16:creationId xmlns:a16="http://schemas.microsoft.com/office/drawing/2014/main" id="{AF748A67-09D3-E948-A397-E2CE4EC06F7A}"/>
              </a:ext>
            </a:extLst>
          </p:cNvPr>
          <p:cNvPicPr>
            <a:picLocks noChangeAspect="1"/>
          </p:cNvPicPr>
          <p:nvPr/>
        </p:nvPicPr>
        <p:blipFill rotWithShape="1">
          <a:blip r:embed="rId4"/>
          <a:srcRect l="6597" t="5179" r="4897" b="8337"/>
          <a:stretch/>
        </p:blipFill>
        <p:spPr>
          <a:xfrm rot="16200000">
            <a:off x="4633356" y="1353531"/>
            <a:ext cx="2226330" cy="3073831"/>
          </a:xfrm>
          <a:prstGeom prst="rect">
            <a:avLst/>
          </a:prstGeom>
        </p:spPr>
      </p:pic>
      <p:pic>
        <p:nvPicPr>
          <p:cNvPr id="15" name="Picture 14" descr="A drawing of a person&#10;&#10;Description automatically generated">
            <a:extLst>
              <a:ext uri="{FF2B5EF4-FFF2-40B4-BE49-F238E27FC236}">
                <a16:creationId xmlns:a16="http://schemas.microsoft.com/office/drawing/2014/main" id="{126013F4-0A9B-A549-BE32-62907494995A}"/>
              </a:ext>
            </a:extLst>
          </p:cNvPr>
          <p:cNvPicPr>
            <a:picLocks noChangeAspect="1"/>
          </p:cNvPicPr>
          <p:nvPr/>
        </p:nvPicPr>
        <p:blipFill rotWithShape="1">
          <a:blip r:embed="rId5"/>
          <a:srcRect l="15123" t="19431" r="18511" b="21376"/>
          <a:stretch/>
        </p:blipFill>
        <p:spPr>
          <a:xfrm rot="16200000">
            <a:off x="1040786" y="2146207"/>
            <a:ext cx="2030934" cy="2546315"/>
          </a:xfrm>
          <a:prstGeom prst="rect">
            <a:avLst/>
          </a:prstGeom>
        </p:spPr>
      </p:pic>
      <p:pic>
        <p:nvPicPr>
          <p:cNvPr id="17" name="Picture 16">
            <a:extLst>
              <a:ext uri="{FF2B5EF4-FFF2-40B4-BE49-F238E27FC236}">
                <a16:creationId xmlns:a16="http://schemas.microsoft.com/office/drawing/2014/main" id="{C6FB2C02-95EB-9943-AF3F-55A8AB89173B}"/>
              </a:ext>
            </a:extLst>
          </p:cNvPr>
          <p:cNvPicPr>
            <a:picLocks noChangeAspect="1"/>
          </p:cNvPicPr>
          <p:nvPr/>
        </p:nvPicPr>
        <p:blipFill rotWithShape="1">
          <a:blip r:embed="rId6"/>
          <a:srcRect l="6672" t="2515" r="2423" b="5104"/>
          <a:stretch/>
        </p:blipFill>
        <p:spPr>
          <a:xfrm rot="16200000">
            <a:off x="4703695" y="3647271"/>
            <a:ext cx="2279667" cy="3267844"/>
          </a:xfrm>
          <a:prstGeom prst="rect">
            <a:avLst/>
          </a:prstGeom>
        </p:spPr>
      </p:pic>
      <p:sp>
        <p:nvSpPr>
          <p:cNvPr id="24" name="Oval 23">
            <a:extLst>
              <a:ext uri="{FF2B5EF4-FFF2-40B4-BE49-F238E27FC236}">
                <a16:creationId xmlns:a16="http://schemas.microsoft.com/office/drawing/2014/main" id="{647BF7E6-11C6-F541-A51D-E9D294CDEFA2}"/>
              </a:ext>
            </a:extLst>
          </p:cNvPr>
          <p:cNvSpPr/>
          <p:nvPr/>
        </p:nvSpPr>
        <p:spPr>
          <a:xfrm>
            <a:off x="9096061" y="157468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CF98C410-9873-8E42-ABA7-1AF4B15C28E5}"/>
              </a:ext>
            </a:extLst>
          </p:cNvPr>
          <p:cNvSpPr/>
          <p:nvPr/>
        </p:nvSpPr>
        <p:spPr>
          <a:xfrm>
            <a:off x="9217864" y="142255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26" name="Oval 25">
            <a:extLst>
              <a:ext uri="{FF2B5EF4-FFF2-40B4-BE49-F238E27FC236}">
                <a16:creationId xmlns:a16="http://schemas.microsoft.com/office/drawing/2014/main" id="{0E20B565-B807-7B4E-AA74-10306E3FCF1A}"/>
              </a:ext>
            </a:extLst>
          </p:cNvPr>
          <p:cNvSpPr/>
          <p:nvPr/>
        </p:nvSpPr>
        <p:spPr>
          <a:xfrm>
            <a:off x="5229906" y="157879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349DA7A9-4719-D149-BF72-445C5EDAF99F}"/>
              </a:ext>
            </a:extLst>
          </p:cNvPr>
          <p:cNvSpPr/>
          <p:nvPr/>
        </p:nvSpPr>
        <p:spPr>
          <a:xfrm>
            <a:off x="5351709" y="142666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30" name="Oval 29">
            <a:extLst>
              <a:ext uri="{FF2B5EF4-FFF2-40B4-BE49-F238E27FC236}">
                <a16:creationId xmlns:a16="http://schemas.microsoft.com/office/drawing/2014/main" id="{63B9121F-61C1-8249-891E-D823C7C6F963}"/>
              </a:ext>
            </a:extLst>
          </p:cNvPr>
          <p:cNvSpPr/>
          <p:nvPr/>
        </p:nvSpPr>
        <p:spPr>
          <a:xfrm>
            <a:off x="1257642" y="157468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2" name="Rectangle 31">
            <a:extLst>
              <a:ext uri="{FF2B5EF4-FFF2-40B4-BE49-F238E27FC236}">
                <a16:creationId xmlns:a16="http://schemas.microsoft.com/office/drawing/2014/main" id="{CA6EE6E7-1D8F-804E-BB25-2472ECB1595A}"/>
              </a:ext>
            </a:extLst>
          </p:cNvPr>
          <p:cNvSpPr/>
          <p:nvPr/>
        </p:nvSpPr>
        <p:spPr>
          <a:xfrm>
            <a:off x="1379445" y="142255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34" name="Oval 33">
            <a:extLst>
              <a:ext uri="{FF2B5EF4-FFF2-40B4-BE49-F238E27FC236}">
                <a16:creationId xmlns:a16="http://schemas.microsoft.com/office/drawing/2014/main" id="{A4EDFBFD-4328-F345-A456-E0EB0FA5C8A5}"/>
              </a:ext>
            </a:extLst>
          </p:cNvPr>
          <p:cNvSpPr/>
          <p:nvPr/>
        </p:nvSpPr>
        <p:spPr>
          <a:xfrm>
            <a:off x="5342437" y="388863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5" name="Rectangle 34">
            <a:extLst>
              <a:ext uri="{FF2B5EF4-FFF2-40B4-BE49-F238E27FC236}">
                <a16:creationId xmlns:a16="http://schemas.microsoft.com/office/drawing/2014/main" id="{BB7ADFAC-6BFA-5C4E-B708-5DD6498351CC}"/>
              </a:ext>
            </a:extLst>
          </p:cNvPr>
          <p:cNvSpPr/>
          <p:nvPr/>
        </p:nvSpPr>
        <p:spPr>
          <a:xfrm>
            <a:off x="5464240" y="3736506"/>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DCB59BD6-F860-9EE2-1F0C-E2EB8FFC66E5}"/>
              </a:ext>
            </a:extLst>
          </p:cNvPr>
          <p:cNvPicPr>
            <a:picLocks noChangeAspect="1"/>
          </p:cNvPicPr>
          <p:nvPr/>
        </p:nvPicPr>
        <p:blipFill>
          <a:blip r:embed="rId7"/>
          <a:stretch>
            <a:fillRect/>
          </a:stretch>
        </p:blipFill>
        <p:spPr>
          <a:xfrm>
            <a:off x="9833364" y="0"/>
            <a:ext cx="2358636" cy="1740673"/>
          </a:xfrm>
          <a:prstGeom prst="rect">
            <a:avLst/>
          </a:prstGeom>
        </p:spPr>
      </p:pic>
    </p:spTree>
    <p:extLst>
      <p:ext uri="{BB962C8B-B14F-4D97-AF65-F5344CB8AC3E}">
        <p14:creationId xmlns:p14="http://schemas.microsoft.com/office/powerpoint/2010/main" val="220261650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drawing of a person&#10;&#10;Description automatically generated">
            <a:extLst>
              <a:ext uri="{FF2B5EF4-FFF2-40B4-BE49-F238E27FC236}">
                <a16:creationId xmlns:a16="http://schemas.microsoft.com/office/drawing/2014/main" id="{8EC92D93-E8A1-3049-A0CA-840884715EBF}"/>
              </a:ext>
            </a:extLst>
          </p:cNvPr>
          <p:cNvPicPr>
            <a:picLocks noChangeAspect="1"/>
          </p:cNvPicPr>
          <p:nvPr/>
        </p:nvPicPr>
        <p:blipFill rotWithShape="1">
          <a:blip r:embed="rId3"/>
          <a:srcRect l="11629" t="19748" r="11544" b="26958"/>
          <a:stretch/>
        </p:blipFill>
        <p:spPr>
          <a:xfrm rot="16200000">
            <a:off x="3395742" y="4062460"/>
            <a:ext cx="2404856" cy="2372637"/>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7" y="6551875"/>
            <a:ext cx="424275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810687" y="375522"/>
            <a:ext cx="8234837"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cs typeface="Tahoma" panose="020B0604030504040204" pitchFamily="34" charset="0"/>
              </a:rPr>
              <a:t>لعبة: برج من الأكواب</a:t>
            </a:r>
          </a:p>
        </p:txBody>
      </p:sp>
      <p:sp>
        <p:nvSpPr>
          <p:cNvPr id="24" name="Oval 23">
            <a:extLst>
              <a:ext uri="{FF2B5EF4-FFF2-40B4-BE49-F238E27FC236}">
                <a16:creationId xmlns:a16="http://schemas.microsoft.com/office/drawing/2014/main" id="{647BF7E6-11C6-F541-A51D-E9D294CDEFA2}"/>
              </a:ext>
            </a:extLst>
          </p:cNvPr>
          <p:cNvSpPr/>
          <p:nvPr/>
        </p:nvSpPr>
        <p:spPr>
          <a:xfrm>
            <a:off x="9096061" y="157468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CF98C410-9873-8E42-ABA7-1AF4B15C28E5}"/>
              </a:ext>
            </a:extLst>
          </p:cNvPr>
          <p:cNvSpPr/>
          <p:nvPr/>
        </p:nvSpPr>
        <p:spPr>
          <a:xfrm>
            <a:off x="9217864" y="142255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26" name="Oval 25">
            <a:extLst>
              <a:ext uri="{FF2B5EF4-FFF2-40B4-BE49-F238E27FC236}">
                <a16:creationId xmlns:a16="http://schemas.microsoft.com/office/drawing/2014/main" id="{0E20B565-B807-7B4E-AA74-10306E3FCF1A}"/>
              </a:ext>
            </a:extLst>
          </p:cNvPr>
          <p:cNvSpPr/>
          <p:nvPr/>
        </p:nvSpPr>
        <p:spPr>
          <a:xfrm>
            <a:off x="5229906" y="157879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349DA7A9-4719-D149-BF72-445C5EDAF99F}"/>
              </a:ext>
            </a:extLst>
          </p:cNvPr>
          <p:cNvSpPr/>
          <p:nvPr/>
        </p:nvSpPr>
        <p:spPr>
          <a:xfrm>
            <a:off x="5351709" y="142666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30" name="Oval 29">
            <a:extLst>
              <a:ext uri="{FF2B5EF4-FFF2-40B4-BE49-F238E27FC236}">
                <a16:creationId xmlns:a16="http://schemas.microsoft.com/office/drawing/2014/main" id="{63B9121F-61C1-8249-891E-D823C7C6F963}"/>
              </a:ext>
            </a:extLst>
          </p:cNvPr>
          <p:cNvSpPr/>
          <p:nvPr/>
        </p:nvSpPr>
        <p:spPr>
          <a:xfrm>
            <a:off x="1747076" y="167155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2" name="Rectangle 31">
            <a:extLst>
              <a:ext uri="{FF2B5EF4-FFF2-40B4-BE49-F238E27FC236}">
                <a16:creationId xmlns:a16="http://schemas.microsoft.com/office/drawing/2014/main" id="{CA6EE6E7-1D8F-804E-BB25-2472ECB1595A}"/>
              </a:ext>
            </a:extLst>
          </p:cNvPr>
          <p:cNvSpPr/>
          <p:nvPr/>
        </p:nvSpPr>
        <p:spPr>
          <a:xfrm>
            <a:off x="1868879" y="151942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34" name="Oval 33">
            <a:extLst>
              <a:ext uri="{FF2B5EF4-FFF2-40B4-BE49-F238E27FC236}">
                <a16:creationId xmlns:a16="http://schemas.microsoft.com/office/drawing/2014/main" id="{A4EDFBFD-4328-F345-A456-E0EB0FA5C8A5}"/>
              </a:ext>
            </a:extLst>
          </p:cNvPr>
          <p:cNvSpPr/>
          <p:nvPr/>
        </p:nvSpPr>
        <p:spPr>
          <a:xfrm>
            <a:off x="5718385" y="462184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5" name="Rectangle 34">
            <a:extLst>
              <a:ext uri="{FF2B5EF4-FFF2-40B4-BE49-F238E27FC236}">
                <a16:creationId xmlns:a16="http://schemas.microsoft.com/office/drawing/2014/main" id="{BB7ADFAC-6BFA-5C4E-B708-5DD6498351CC}"/>
              </a:ext>
            </a:extLst>
          </p:cNvPr>
          <p:cNvSpPr/>
          <p:nvPr/>
        </p:nvSpPr>
        <p:spPr>
          <a:xfrm>
            <a:off x="5840188" y="446972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pic>
        <p:nvPicPr>
          <p:cNvPr id="5" name="Picture 4" descr="A picture containing text, whiteboard, drawing&#10;&#10;Description automatically generated">
            <a:extLst>
              <a:ext uri="{FF2B5EF4-FFF2-40B4-BE49-F238E27FC236}">
                <a16:creationId xmlns:a16="http://schemas.microsoft.com/office/drawing/2014/main" id="{2E2B9C7E-7DE5-DC4C-8982-CA6D87F8B4B7}"/>
              </a:ext>
            </a:extLst>
          </p:cNvPr>
          <p:cNvPicPr>
            <a:picLocks noChangeAspect="1"/>
          </p:cNvPicPr>
          <p:nvPr/>
        </p:nvPicPr>
        <p:blipFill>
          <a:blip r:embed="rId4"/>
          <a:stretch>
            <a:fillRect/>
          </a:stretch>
        </p:blipFill>
        <p:spPr>
          <a:xfrm>
            <a:off x="7735514" y="2211053"/>
            <a:ext cx="3516961" cy="2657959"/>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11FCF4CA-351C-FF40-9B3D-6D02E5ABAB2C}"/>
              </a:ext>
            </a:extLst>
          </p:cNvPr>
          <p:cNvPicPr>
            <a:picLocks noChangeAspect="1"/>
          </p:cNvPicPr>
          <p:nvPr/>
        </p:nvPicPr>
        <p:blipFill rotWithShape="1">
          <a:blip r:embed="rId5"/>
          <a:srcRect l="10482" t="22961" r="12460" b="40532"/>
          <a:stretch/>
        </p:blipFill>
        <p:spPr>
          <a:xfrm rot="16200000">
            <a:off x="5155073" y="2536353"/>
            <a:ext cx="2029068" cy="1359595"/>
          </a:xfrm>
          <a:prstGeom prst="rect">
            <a:avLst/>
          </a:prstGeom>
        </p:spPr>
      </p:pic>
      <p:pic>
        <p:nvPicPr>
          <p:cNvPr id="10" name="Picture 9" descr="A picture containing clock&#10;&#10;Description automatically generated">
            <a:extLst>
              <a:ext uri="{FF2B5EF4-FFF2-40B4-BE49-F238E27FC236}">
                <a16:creationId xmlns:a16="http://schemas.microsoft.com/office/drawing/2014/main" id="{CC7680E5-DB19-9345-8263-40F542F218E1}"/>
              </a:ext>
            </a:extLst>
          </p:cNvPr>
          <p:cNvPicPr>
            <a:picLocks noChangeAspect="1"/>
          </p:cNvPicPr>
          <p:nvPr/>
        </p:nvPicPr>
        <p:blipFill rotWithShape="1">
          <a:blip r:embed="rId6"/>
          <a:srcRect l="16243" t="10645" r="8279" b="13239"/>
          <a:stretch/>
        </p:blipFill>
        <p:spPr>
          <a:xfrm rot="16200000">
            <a:off x="1018885" y="1993373"/>
            <a:ext cx="1876787" cy="2698954"/>
          </a:xfrm>
          <a:prstGeom prst="rect">
            <a:avLst/>
          </a:prstGeom>
        </p:spPr>
      </p:pic>
      <p:pic>
        <p:nvPicPr>
          <p:cNvPr id="2" name="Picture 1">
            <a:extLst>
              <a:ext uri="{FF2B5EF4-FFF2-40B4-BE49-F238E27FC236}">
                <a16:creationId xmlns:a16="http://schemas.microsoft.com/office/drawing/2014/main" id="{0D9CCBD3-0939-1515-EE82-87B16F7971E2}"/>
              </a:ext>
            </a:extLst>
          </p:cNvPr>
          <p:cNvPicPr>
            <a:picLocks noChangeAspect="1"/>
          </p:cNvPicPr>
          <p:nvPr/>
        </p:nvPicPr>
        <p:blipFill>
          <a:blip r:embed="rId7"/>
          <a:stretch>
            <a:fillRect/>
          </a:stretch>
        </p:blipFill>
        <p:spPr>
          <a:xfrm>
            <a:off x="9722992" y="0"/>
            <a:ext cx="2469008" cy="1822128"/>
          </a:xfrm>
          <a:prstGeom prst="rect">
            <a:avLst/>
          </a:prstGeom>
        </p:spPr>
      </p:pic>
    </p:spTree>
    <p:extLst>
      <p:ext uri="{BB962C8B-B14F-4D97-AF65-F5344CB8AC3E}">
        <p14:creationId xmlns:p14="http://schemas.microsoft.com/office/powerpoint/2010/main" val="31742840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630A114-B312-83D1-0D9A-B1772DDA2757}"/>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33E6BC94-EE36-D8E5-88D8-85599055716E}"/>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72E25F9D-504E-C84F-FCFA-7B29D53776A8}"/>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357ECF-5CB1-B390-3AEE-3CDABB88AFD6}"/>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EF088C9-CF18-846B-1321-D6D7FA26D7B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2571A03-514E-EC1B-CE72-0E4C5D4ADF08}"/>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41A511-1182-75D5-BEC9-5BB0D7F4DD3A}"/>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93BEFCD-AACA-6AAC-314C-6F1FF9697257}"/>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519A9B0-7323-4C67-F350-AA592ADC9B20}"/>
              </a:ext>
            </a:extLst>
          </p:cNvPr>
          <p:cNvPicPr>
            <a:picLocks noChangeAspect="1"/>
          </p:cNvPicPr>
          <p:nvPr/>
        </p:nvPicPr>
        <p:blipFill rotWithShape="1">
          <a:blip r:embed="rId3"/>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36732049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314334"/>
            <a:ext cx="9252969" cy="6863417"/>
          </a:xfrm>
          <a:prstGeom prst="rect">
            <a:avLst/>
          </a:prstGeom>
        </p:spPr>
        <p:txBody>
          <a:bodyPr wrap="square">
            <a:spAutoFit/>
          </a:bodyPr>
          <a:lstStyle/>
          <a:p>
            <a:pPr algn="ctr"/>
            <a:r>
              <a:rPr lang="ar-LB" sz="4400" b="1" dirty="0">
                <a:solidFill>
                  <a:srgbClr val="273582"/>
                </a:solidFill>
              </a:rPr>
              <a:t>- القرار -</a:t>
            </a:r>
          </a:p>
          <a:p>
            <a:pPr algn="ctr"/>
            <a:r>
              <a:rPr lang="ar-LB" sz="4400" b="1" dirty="0">
                <a:solidFill>
                  <a:srgbClr val="273582"/>
                </a:solidFill>
              </a:rPr>
              <a:t>أنا بحبَّك ربِّي يسوع</a:t>
            </a:r>
          </a:p>
          <a:p>
            <a:pPr algn="ctr"/>
            <a:r>
              <a:rPr lang="ar-LB" sz="4400" b="1" dirty="0">
                <a:solidFill>
                  <a:srgbClr val="273582"/>
                </a:solidFill>
              </a:rPr>
              <a:t>رَح غَنّي بِصُوت مسموع</a:t>
            </a:r>
          </a:p>
          <a:p>
            <a:pPr algn="ctr"/>
            <a:r>
              <a:rPr lang="ar-LB" sz="4400" b="1" dirty="0">
                <a:solidFill>
                  <a:srgbClr val="273582"/>
                </a:solidFill>
              </a:rPr>
              <a:t>وإذا قالولي إِنّي فاشل</a:t>
            </a:r>
          </a:p>
          <a:p>
            <a:pPr algn="ctr"/>
            <a:r>
              <a:rPr lang="ar-LB" sz="4400" b="1" dirty="0">
                <a:solidFill>
                  <a:srgbClr val="273582"/>
                </a:solidFill>
              </a:rPr>
              <a:t>بِتذَكَرْ وعدَك يا يسوع</a:t>
            </a:r>
          </a:p>
          <a:p>
            <a:pPr algn="ctr"/>
            <a:r>
              <a:rPr lang="ar-LB" sz="4400" b="1" dirty="0">
                <a:solidFill>
                  <a:srgbClr val="273582"/>
                </a:solidFill>
              </a:rPr>
              <a:t>أنا حَدَك إنتَ وزعلان</a:t>
            </a:r>
          </a:p>
          <a:p>
            <a:pPr algn="ctr"/>
            <a:r>
              <a:rPr lang="ar-LB" sz="4400" b="1" dirty="0">
                <a:solidFill>
                  <a:srgbClr val="273582"/>
                </a:solidFill>
              </a:rPr>
              <a:t>أنا بْشَجعَك إنتَ وفِشلان</a:t>
            </a:r>
          </a:p>
          <a:p>
            <a:pPr algn="ctr"/>
            <a:r>
              <a:rPr lang="ar-LB" sz="4400" b="1" dirty="0">
                <a:solidFill>
                  <a:srgbClr val="273582"/>
                </a:solidFill>
              </a:rPr>
              <a:t>وإِذا مَرَّة حَسَيتْ بخُوف</a:t>
            </a:r>
          </a:p>
          <a:p>
            <a:pPr algn="ctr"/>
            <a:r>
              <a:rPr lang="ar-LB" sz="4400" b="1" dirty="0">
                <a:solidFill>
                  <a:srgbClr val="273582"/>
                </a:solidFill>
              </a:rPr>
              <a:t>صَلِّي وقول إنِك تعبان</a:t>
            </a:r>
          </a:p>
          <a:p>
            <a:pPr algn="ctr"/>
            <a:endParaRPr lang="ar-LB" sz="4400" b="1" dirty="0">
              <a:solidFill>
                <a:srgbClr val="273582"/>
              </a:solidFill>
            </a:endParaRPr>
          </a:p>
        </p:txBody>
      </p:sp>
    </p:spTree>
    <p:extLst>
      <p:ext uri="{BB962C8B-B14F-4D97-AF65-F5344CB8AC3E}">
        <p14:creationId xmlns:p14="http://schemas.microsoft.com/office/powerpoint/2010/main" val="670249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6727" y="914413"/>
            <a:ext cx="9252969" cy="5078313"/>
          </a:xfrm>
          <a:prstGeom prst="rect">
            <a:avLst/>
          </a:prstGeom>
        </p:spPr>
        <p:txBody>
          <a:bodyPr wrap="square">
            <a:spAutoFit/>
          </a:bodyPr>
          <a:lstStyle/>
          <a:p>
            <a:pPr algn="ctr"/>
            <a:r>
              <a:rPr lang="ar-LB" sz="5400" b="1" dirty="0">
                <a:solidFill>
                  <a:srgbClr val="273582"/>
                </a:solidFill>
              </a:rPr>
              <a:t>- ٢ -</a:t>
            </a:r>
          </a:p>
          <a:p>
            <a:pPr algn="ctr"/>
            <a:r>
              <a:rPr lang="ar-LB" sz="5400" b="1" dirty="0">
                <a:solidFill>
                  <a:srgbClr val="273582"/>
                </a:solidFill>
              </a:rPr>
              <a:t>الله هوِ يللّي خلَقني</a:t>
            </a:r>
          </a:p>
          <a:p>
            <a:pPr algn="ctr"/>
            <a:r>
              <a:rPr lang="ar-LB" sz="5400" b="1" dirty="0">
                <a:solidFill>
                  <a:srgbClr val="273582"/>
                </a:solidFill>
              </a:rPr>
              <a:t>بيِهتم فِيِّ على طول</a:t>
            </a:r>
          </a:p>
          <a:p>
            <a:pPr algn="ctr"/>
            <a:r>
              <a:rPr lang="ar-LB" sz="5400" b="1" dirty="0">
                <a:solidFill>
                  <a:srgbClr val="273582"/>
                </a:solidFill>
              </a:rPr>
              <a:t>كلمة الله بِتعَلمني</a:t>
            </a:r>
          </a:p>
          <a:p>
            <a:pPr algn="ctr"/>
            <a:r>
              <a:rPr lang="ar-LB" sz="5400" b="1" dirty="0">
                <a:solidFill>
                  <a:srgbClr val="273582"/>
                </a:solidFill>
              </a:rPr>
              <a:t>بتفهمني وبتذكرني</a:t>
            </a:r>
          </a:p>
          <a:p>
            <a:pPr algn="ctr"/>
            <a:r>
              <a:rPr lang="ar-LB" sz="5400" b="1" dirty="0">
                <a:solidFill>
                  <a:srgbClr val="273582"/>
                </a:solidFill>
              </a:rPr>
              <a:t>الله بحبني كيف ما بكون</a:t>
            </a:r>
          </a:p>
        </p:txBody>
      </p:sp>
    </p:spTree>
    <p:extLst>
      <p:ext uri="{BB962C8B-B14F-4D97-AF65-F5344CB8AC3E}">
        <p14:creationId xmlns:p14="http://schemas.microsoft.com/office/powerpoint/2010/main" val="4010376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314334"/>
            <a:ext cx="9252969" cy="6863417"/>
          </a:xfrm>
          <a:prstGeom prst="rect">
            <a:avLst/>
          </a:prstGeom>
        </p:spPr>
        <p:txBody>
          <a:bodyPr wrap="square">
            <a:spAutoFit/>
          </a:bodyPr>
          <a:lstStyle/>
          <a:p>
            <a:pPr algn="ctr"/>
            <a:r>
              <a:rPr lang="ar-LB" sz="4400" b="1" dirty="0">
                <a:solidFill>
                  <a:srgbClr val="273582"/>
                </a:solidFill>
              </a:rPr>
              <a:t>- القرار -</a:t>
            </a:r>
          </a:p>
          <a:p>
            <a:pPr algn="ctr"/>
            <a:r>
              <a:rPr lang="ar-LB" sz="4400" b="1" dirty="0">
                <a:solidFill>
                  <a:srgbClr val="273582"/>
                </a:solidFill>
              </a:rPr>
              <a:t>أنا بحبَّك ربِّي يسوع</a:t>
            </a:r>
          </a:p>
          <a:p>
            <a:pPr algn="ctr"/>
            <a:r>
              <a:rPr lang="ar-LB" sz="4400" b="1" dirty="0">
                <a:solidFill>
                  <a:srgbClr val="273582"/>
                </a:solidFill>
              </a:rPr>
              <a:t>رَح غَنّي بِصُوت مسموع</a:t>
            </a:r>
          </a:p>
          <a:p>
            <a:pPr algn="ctr"/>
            <a:r>
              <a:rPr lang="ar-LB" sz="4400" b="1" dirty="0">
                <a:solidFill>
                  <a:srgbClr val="273582"/>
                </a:solidFill>
              </a:rPr>
              <a:t>وإذا قالولي إِنّي فاشل</a:t>
            </a:r>
          </a:p>
          <a:p>
            <a:pPr algn="ctr"/>
            <a:r>
              <a:rPr lang="ar-LB" sz="4400" b="1" dirty="0">
                <a:solidFill>
                  <a:srgbClr val="273582"/>
                </a:solidFill>
              </a:rPr>
              <a:t>بِتذَكَرْ وعدَك يا يسوع</a:t>
            </a:r>
          </a:p>
          <a:p>
            <a:pPr algn="ctr"/>
            <a:r>
              <a:rPr lang="ar-LB" sz="4400" b="1" dirty="0">
                <a:solidFill>
                  <a:srgbClr val="273582"/>
                </a:solidFill>
              </a:rPr>
              <a:t>أنا حَدَك إنتَ وزعلان</a:t>
            </a:r>
          </a:p>
          <a:p>
            <a:pPr algn="ctr"/>
            <a:r>
              <a:rPr lang="ar-LB" sz="4400" b="1" dirty="0">
                <a:solidFill>
                  <a:srgbClr val="273582"/>
                </a:solidFill>
              </a:rPr>
              <a:t>أنا بْشَجعَك إنتَ وفِشلان</a:t>
            </a:r>
          </a:p>
          <a:p>
            <a:pPr algn="ctr"/>
            <a:r>
              <a:rPr lang="ar-LB" sz="4400" b="1" dirty="0">
                <a:solidFill>
                  <a:srgbClr val="273582"/>
                </a:solidFill>
              </a:rPr>
              <a:t>وإِذا مَرَّة حَسَيتْ بخُوف</a:t>
            </a:r>
          </a:p>
          <a:p>
            <a:pPr algn="ctr"/>
            <a:r>
              <a:rPr lang="ar-LB" sz="4400" b="1" dirty="0">
                <a:solidFill>
                  <a:srgbClr val="273582"/>
                </a:solidFill>
              </a:rPr>
              <a:t>صَلِّي وقول إنِك تعبان</a:t>
            </a:r>
          </a:p>
          <a:p>
            <a:pPr algn="ctr"/>
            <a:endParaRPr lang="ar-LB" sz="4400" b="1" dirty="0">
              <a:solidFill>
                <a:srgbClr val="273582"/>
              </a:solidFill>
            </a:endParaRPr>
          </a:p>
        </p:txBody>
      </p:sp>
    </p:spTree>
    <p:extLst>
      <p:ext uri="{BB962C8B-B14F-4D97-AF65-F5344CB8AC3E}">
        <p14:creationId xmlns:p14="http://schemas.microsoft.com/office/powerpoint/2010/main" val="318190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558610"/>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الله خلقني لانو حبني.mp3" descr="الله خلقني لانو حبني.mp3">
            <a:hlinkClick r:id="" action="ppaction://media"/>
            <a:extLst>
              <a:ext uri="{FF2B5EF4-FFF2-40B4-BE49-F238E27FC236}">
                <a16:creationId xmlns:a16="http://schemas.microsoft.com/office/drawing/2014/main" id="{5FF3B3EC-82A4-8B44-912D-1BA7B1158C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49054" y="399560"/>
            <a:ext cx="812800" cy="812800"/>
          </a:xfrm>
          <a:prstGeom prst="rect">
            <a:avLst/>
          </a:prstGeom>
        </p:spPr>
      </p:pic>
    </p:spTree>
    <p:extLst>
      <p:ext uri="{BB962C8B-B14F-4D97-AF65-F5344CB8AC3E}">
        <p14:creationId xmlns:p14="http://schemas.microsoft.com/office/powerpoint/2010/main" val="2919402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9">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4"/>
                                        </p:tgtEl>
                                      </p:cBhvr>
                                    </p:cmd>
                                  </p:childTnLst>
                                </p:cTn>
                              </p:par>
                            </p:childTnLst>
                          </p:cTn>
                        </p:par>
                      </p:childTnLst>
                    </p:cTn>
                  </p:par>
                </p:childTnLst>
              </p:cTn>
              <p:nextCondLst>
                <p:cond evt="onClick" delay="0">
                  <p:tgtEl>
                    <p:spTgt spid="1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B8BE526-BE48-3749-A641-B87E6EB65156}"/>
              </a:ext>
            </a:extLst>
          </p:cNvPr>
          <p:cNvSpPr/>
          <p:nvPr/>
        </p:nvSpPr>
        <p:spPr>
          <a:xfrm>
            <a:off x="1575104" y="1837589"/>
            <a:ext cx="8788745" cy="2862322"/>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2597606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TotalTime>
  <Words>2140</Words>
  <Application>Microsoft Macintosh PowerPoint</Application>
  <PresentationFormat>Widescreen</PresentationFormat>
  <Paragraphs>300</Paragraphs>
  <Slides>43</Slides>
  <Notes>19</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52</cp:revision>
  <dcterms:created xsi:type="dcterms:W3CDTF">2019-12-11T11:55:43Z</dcterms:created>
  <dcterms:modified xsi:type="dcterms:W3CDTF">2022-07-14T09:34:10Z</dcterms:modified>
</cp:coreProperties>
</file>